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handoutMasterIdLst>
    <p:handoutMasterId r:id="rId75"/>
  </p:handoutMasterIdLst>
  <p:sldIdLst>
    <p:sldId id="256" r:id="rId2"/>
    <p:sldId id="394" r:id="rId3"/>
    <p:sldId id="479" r:id="rId4"/>
    <p:sldId id="413" r:id="rId5"/>
    <p:sldId id="415" r:id="rId6"/>
    <p:sldId id="416" r:id="rId7"/>
    <p:sldId id="418" r:id="rId8"/>
    <p:sldId id="481" r:id="rId9"/>
    <p:sldId id="482" r:id="rId10"/>
    <p:sldId id="417" r:id="rId11"/>
    <p:sldId id="483" r:id="rId12"/>
    <p:sldId id="484" r:id="rId13"/>
    <p:sldId id="419" r:id="rId14"/>
    <p:sldId id="420" r:id="rId15"/>
    <p:sldId id="423" r:id="rId16"/>
    <p:sldId id="490" r:id="rId17"/>
    <p:sldId id="424" r:id="rId18"/>
    <p:sldId id="422" r:id="rId19"/>
    <p:sldId id="491" r:id="rId20"/>
    <p:sldId id="492" r:id="rId21"/>
    <p:sldId id="493" r:id="rId22"/>
    <p:sldId id="494" r:id="rId23"/>
    <p:sldId id="496" r:id="rId24"/>
    <p:sldId id="498" r:id="rId25"/>
    <p:sldId id="427" r:id="rId26"/>
    <p:sldId id="428" r:id="rId27"/>
    <p:sldId id="429" r:id="rId28"/>
    <p:sldId id="430" r:id="rId29"/>
    <p:sldId id="431" r:id="rId30"/>
    <p:sldId id="432" r:id="rId31"/>
    <p:sldId id="480" r:id="rId32"/>
    <p:sldId id="489" r:id="rId33"/>
    <p:sldId id="433" r:id="rId34"/>
    <p:sldId id="434" r:id="rId35"/>
    <p:sldId id="435" r:id="rId36"/>
    <p:sldId id="436" r:id="rId37"/>
    <p:sldId id="437" r:id="rId38"/>
    <p:sldId id="438" r:id="rId39"/>
    <p:sldId id="440" r:id="rId40"/>
    <p:sldId id="441" r:id="rId41"/>
    <p:sldId id="442" r:id="rId42"/>
    <p:sldId id="443" r:id="rId43"/>
    <p:sldId id="499" r:id="rId44"/>
    <p:sldId id="444" r:id="rId45"/>
    <p:sldId id="445" r:id="rId46"/>
    <p:sldId id="446" r:id="rId47"/>
    <p:sldId id="447" r:id="rId48"/>
    <p:sldId id="450" r:id="rId49"/>
    <p:sldId id="451" r:id="rId50"/>
    <p:sldId id="452" r:id="rId51"/>
    <p:sldId id="502" r:id="rId52"/>
    <p:sldId id="503" r:id="rId53"/>
    <p:sldId id="453" r:id="rId54"/>
    <p:sldId id="500" r:id="rId55"/>
    <p:sldId id="454" r:id="rId56"/>
    <p:sldId id="455" r:id="rId57"/>
    <p:sldId id="504" r:id="rId58"/>
    <p:sldId id="456" r:id="rId59"/>
    <p:sldId id="457" r:id="rId60"/>
    <p:sldId id="458" r:id="rId61"/>
    <p:sldId id="459" r:id="rId62"/>
    <p:sldId id="460" r:id="rId63"/>
    <p:sldId id="461" r:id="rId64"/>
    <p:sldId id="463" r:id="rId65"/>
    <p:sldId id="464" r:id="rId66"/>
    <p:sldId id="465" r:id="rId67"/>
    <p:sldId id="466" r:id="rId68"/>
    <p:sldId id="469" r:id="rId69"/>
    <p:sldId id="470" r:id="rId70"/>
    <p:sldId id="471" r:id="rId71"/>
    <p:sldId id="472" r:id="rId72"/>
    <p:sldId id="474" r:id="rId73"/>
    <p:sldId id="50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5" autoAdjust="0"/>
    <p:restoredTop sz="93450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032" y="176"/>
      </p:cViewPr>
      <p:guideLst>
        <p:guide orient="horz" pos="2160"/>
        <p:guide pos="28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6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14-BC8E-5448-9D65-3FA07EBC6193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8316-D69C-014D-AA59-06FADAF0D2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4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Micro-arquitetura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F62AE-7CFA-C347-A500-BB920CF600D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65100" y="1028700"/>
            <a:ext cx="8978900" cy="55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2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4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4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33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46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4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94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6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83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07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838E-BFF7-9E47-BFD3-D8E1923B66CA}" type="datetime1">
              <a:rPr lang="en-US" smtClean="0"/>
              <a:pPr/>
              <a:t>1/7/21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0272" y="6520259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1A3A-85B1-994B-A963-B229D2D3703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048" y="6309320"/>
            <a:ext cx="1371600" cy="535881"/>
          </a:xfrm>
          <a:prstGeom prst="rect">
            <a:avLst/>
          </a:prstGeom>
        </p:spPr>
      </p:pic>
      <p:pic>
        <p:nvPicPr>
          <p:cNvPr id="9" name="Picture 8" descr="dcc_logo_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141489"/>
            <a:ext cx="1547664" cy="7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0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C80E2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ps.aw.com/wps/media/objects/500/512911/cap4/ip.htm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subnet-calculator.com/cidr.ph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youtu.be/CV7yaVSVEu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iana.org/assignments/ipv4-address-space/ipv4-address-space.xml#note15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30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ipv6.br/download/" TargetMode="External"/><Relationship Id="rId2" Type="http://schemas.openxmlformats.org/officeDocument/2006/relationships/hyperlink" Target="http://ipv6.br/vide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intl/en/ipv6/statistics.html#tab=per-country-ipv6-adop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Camada de rede (inter-redes) – redes IP</a:t>
            </a:r>
            <a:br>
              <a:rPr lang="pt-BR" dirty="0"/>
            </a:br>
            <a:r>
              <a:rPr lang="pt-BR" dirty="0"/>
              <a:t>Capítulos 3 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Daniel Fernandes Macedo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8739" y="1"/>
            <a:ext cx="9155112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635000" y="174625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Formato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do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datagrama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IP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2250" y="1363663"/>
            <a:ext cx="7721600" cy="36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58738" y="1690688"/>
            <a:ext cx="2603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versão do protocolo IP</a:t>
            </a:r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>
            <a:off x="1114425" y="2074863"/>
            <a:ext cx="863600" cy="392112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19063" y="1004888"/>
            <a:ext cx="314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 do header (bytes)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2354263" y="1306513"/>
            <a:ext cx="798512" cy="1131887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 Box 34"/>
          <p:cNvSpPr txBox="1">
            <a:spLocks noChangeArrowheads="1"/>
          </p:cNvSpPr>
          <p:nvPr/>
        </p:nvSpPr>
        <p:spPr bwMode="auto">
          <a:xfrm>
            <a:off x="3317875" y="1035050"/>
            <a:ext cx="2092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Classe de serviço </a:t>
            </a:r>
            <a:endParaRPr lang="en-US" sz="1000">
              <a:latin typeface="Times New Roman" charset="0"/>
            </a:endParaRPr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4176713" y="1312863"/>
            <a:ext cx="180975" cy="965200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5909468" y="1004888"/>
            <a:ext cx="3516313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dirty="0" err="1">
                <a:latin typeface="Trebuchet MS" charset="0"/>
              </a:rPr>
              <a:t>tamanho</a:t>
            </a:r>
            <a:r>
              <a:rPr lang="en-US" sz="1900" dirty="0">
                <a:latin typeface="Trebuchet MS" charset="0"/>
              </a:rPr>
              <a:t> total do </a:t>
            </a:r>
            <a:r>
              <a:rPr lang="en-US" sz="1900" dirty="0" err="1">
                <a:latin typeface="Trebuchet MS" charset="0"/>
              </a:rPr>
              <a:t>datagrama</a:t>
            </a:r>
            <a:r>
              <a:rPr lang="en-US" sz="1900" dirty="0">
                <a:latin typeface="Trebuchet MS" charset="0"/>
              </a:rPr>
              <a:t> </a:t>
            </a:r>
          </a:p>
          <a:p>
            <a:r>
              <a:rPr lang="en-US" sz="1900" dirty="0">
                <a:latin typeface="Trebuchet MS" charset="0"/>
              </a:rPr>
              <a:t>(bytes)</a:t>
            </a:r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7667625" y="1465263"/>
            <a:ext cx="180975" cy="965200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31750" y="2627313"/>
            <a:ext cx="1901825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latin typeface="Trebuchet MS" charset="0"/>
              </a:rPr>
              <a:t>Para </a:t>
            </a:r>
            <a:r>
              <a:rPr lang="en-US" sz="1900" dirty="0" err="1">
                <a:latin typeface="Trebuchet MS" charset="0"/>
              </a:rPr>
              <a:t>fragmentação</a:t>
            </a:r>
            <a:r>
              <a:rPr lang="en-US" sz="1900" dirty="0">
                <a:latin typeface="Trebuchet MS" charset="0"/>
              </a:rPr>
              <a:t>/</a:t>
            </a:r>
          </a:p>
          <a:p>
            <a:r>
              <a:rPr lang="en-US" sz="1900" dirty="0" err="1">
                <a:latin typeface="Trebuchet MS" charset="0"/>
              </a:rPr>
              <a:t>remontagem</a:t>
            </a:r>
            <a:endParaRPr lang="en-US" sz="1900" dirty="0">
              <a:latin typeface="Trebuchet MS" charset="0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642938" y="2836863"/>
            <a:ext cx="1290637" cy="46037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Retângulo 16"/>
          <p:cNvSpPr>
            <a:spLocks noChangeArrowheads="1"/>
          </p:cNvSpPr>
          <p:nvPr/>
        </p:nvSpPr>
        <p:spPr bwMode="auto">
          <a:xfrm>
            <a:off x="1933575" y="2627313"/>
            <a:ext cx="6865938" cy="361950"/>
          </a:xfrm>
          <a:prstGeom prst="rect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-17461" y="3911600"/>
            <a:ext cx="231298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 err="1">
                <a:latin typeface="Trebuchet MS" charset="0"/>
              </a:rPr>
              <a:t>número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máximo</a:t>
            </a:r>
            <a:endParaRPr lang="en-US" sz="1900" dirty="0">
              <a:latin typeface="Trebuchet MS" charset="0"/>
            </a:endParaRPr>
          </a:p>
          <a:p>
            <a:pPr algn="ctr"/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saltos</a:t>
            </a:r>
            <a:endParaRPr lang="en-US" sz="1900" dirty="0">
              <a:latin typeface="Trebuchet MS" charset="0"/>
            </a:endParaRPr>
          </a:p>
          <a:p>
            <a:pPr algn="ctr"/>
            <a:r>
              <a:rPr lang="en-US" sz="1900" dirty="0">
                <a:latin typeface="Trebuchet MS" charset="0"/>
              </a:rPr>
              <a:t>(</a:t>
            </a:r>
            <a:r>
              <a:rPr lang="en-US" sz="1900" dirty="0" err="1">
                <a:latin typeface="Trebuchet MS" charset="0"/>
              </a:rPr>
              <a:t>decrementado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em</a:t>
            </a:r>
            <a:r>
              <a:rPr lang="en-US" sz="1900" dirty="0">
                <a:latin typeface="Trebuchet MS" charset="0"/>
              </a:rPr>
              <a:t> </a:t>
            </a:r>
          </a:p>
          <a:p>
            <a:pPr algn="ctr"/>
            <a:r>
              <a:rPr lang="en-US" sz="1900" dirty="0" err="1">
                <a:latin typeface="Trebuchet MS" charset="0"/>
              </a:rPr>
              <a:t>cada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roteador</a:t>
            </a:r>
            <a:r>
              <a:rPr lang="en-US" sz="1900" dirty="0">
                <a:latin typeface="Trebuchet MS" charset="0"/>
              </a:rPr>
              <a:t>)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1114425" y="3208338"/>
            <a:ext cx="1428750" cy="812800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3817938" y="4943475"/>
            <a:ext cx="26225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protocolo da camada</a:t>
            </a:r>
          </a:p>
          <a:p>
            <a:pPr algn="r"/>
            <a:r>
              <a:rPr lang="en-US" sz="1900">
                <a:latin typeface="Trebuchet MS" charset="0"/>
              </a:rPr>
              <a:t>superior com dados no</a:t>
            </a:r>
          </a:p>
          <a:p>
            <a:pPr algn="r"/>
            <a:r>
              <a:rPr lang="en-US" sz="1900">
                <a:latin typeface="Trebuchet MS" charset="0"/>
              </a:rPr>
              <a:t>datagrama</a:t>
            </a:r>
          </a:p>
        </p:txBody>
      </p:sp>
      <p:sp>
        <p:nvSpPr>
          <p:cNvPr id="22" name="Text Box 51"/>
          <p:cNvSpPr txBox="1">
            <a:spLocks noChangeArrowheads="1"/>
          </p:cNvSpPr>
          <p:nvPr/>
        </p:nvSpPr>
        <p:spPr bwMode="auto">
          <a:xfrm>
            <a:off x="6908800" y="5197475"/>
            <a:ext cx="2208212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latin typeface="Trebuchet MS" charset="0"/>
              </a:rPr>
              <a:t>Ex.: </a:t>
            </a:r>
            <a:r>
              <a:rPr lang="en-US" sz="1900" dirty="0" err="1">
                <a:latin typeface="Trebuchet MS" charset="0"/>
              </a:rPr>
              <a:t>marca</a:t>
            </a:r>
            <a:r>
              <a:rPr lang="en-US" sz="1900" dirty="0">
                <a:latin typeface="Trebuchet MS" charset="0"/>
              </a:rPr>
              <a:t> de tempo, </a:t>
            </a:r>
            <a:r>
              <a:rPr lang="en-US" sz="1900" dirty="0" err="1">
                <a:latin typeface="Trebuchet MS" charset="0"/>
              </a:rPr>
              <a:t>registro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rota</a:t>
            </a:r>
            <a:r>
              <a:rPr lang="en-US" sz="1900" dirty="0">
                <a:latin typeface="Trebuchet MS" charset="0"/>
              </a:rPr>
              <a:t>, </a:t>
            </a:r>
            <a:r>
              <a:rPr lang="en-US" sz="1900" dirty="0" err="1">
                <a:latin typeface="Trebuchet MS" charset="0"/>
              </a:rPr>
              <a:t>lista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roteadores</a:t>
            </a:r>
            <a:r>
              <a:rPr lang="en-US" sz="1900" dirty="0">
                <a:latin typeface="Trebuchet MS" charset="0"/>
              </a:rPr>
              <a:t> a </a:t>
            </a:r>
            <a:r>
              <a:rPr lang="en-US" sz="1900" dirty="0" err="1">
                <a:latin typeface="Trebuchet MS" charset="0"/>
              </a:rPr>
              <a:t>visitar</a:t>
            </a:r>
            <a:endParaRPr lang="en-US" sz="1900" dirty="0">
              <a:latin typeface="Trebuchet MS" charset="0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2195513" y="4098925"/>
            <a:ext cx="6443662" cy="6778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Data (tamanho variável,</a:t>
            </a:r>
          </a:p>
          <a:p>
            <a:pPr algn="ctr"/>
            <a:r>
              <a:rPr lang="en-US" sz="1900">
                <a:latin typeface="Trebuchet MS" charset="0"/>
              </a:rPr>
              <a:t>Tipicamente um segmento TCP ou UDP)</a:t>
            </a: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 flipV="1">
            <a:off x="4067175" y="3251200"/>
            <a:ext cx="406400" cy="1763713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76200" y="5273675"/>
            <a:ext cx="3563938" cy="1398588"/>
          </a:xfrm>
          <a:prstGeom prst="rect">
            <a:avLst/>
          </a:prstGeom>
          <a:solidFill>
            <a:schemeClr val="bg1"/>
          </a:solidFill>
          <a:ln w="25400">
            <a:solidFill>
              <a:srgbClr val="FF8103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sz="1900" b="1">
                <a:solidFill>
                  <a:srgbClr val="FF0000"/>
                </a:solidFill>
                <a:latin typeface="Trebuchet MS" charset="0"/>
              </a:rPr>
              <a:t>Tamanho do cabeçalho TCP?</a:t>
            </a: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 </a:t>
            </a:r>
            <a:r>
              <a:rPr lang="en-US" sz="1900">
                <a:latin typeface="Trebuchet MS" charset="0"/>
              </a:rPr>
              <a:t>20 bytes do TCP</a:t>
            </a: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 </a:t>
            </a:r>
            <a:r>
              <a:rPr lang="en-US" sz="1900">
                <a:latin typeface="Trebuchet MS" charset="0"/>
              </a:rPr>
              <a:t>20 bytes do IP</a:t>
            </a: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 </a:t>
            </a:r>
            <a:r>
              <a:rPr lang="en-US" sz="1900">
                <a:latin typeface="Trebuchet MS" charset="0"/>
              </a:rPr>
              <a:t>= 40 bytes + cabeçalho da camada de aplicação</a:t>
            </a: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6423025" y="4326731"/>
            <a:ext cx="485775" cy="1233487"/>
          </a:xfrm>
          <a:prstGeom prst="line">
            <a:avLst/>
          </a:prstGeom>
          <a:noFill/>
          <a:ln w="381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6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Pergunta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identificar</a:t>
            </a:r>
            <a:r>
              <a:rPr lang="en-US" dirty="0"/>
              <a:t> um </a:t>
            </a:r>
            <a:r>
              <a:rPr lang="en-US" dirty="0" err="1"/>
              <a:t>fragmento</a:t>
            </a:r>
            <a:r>
              <a:rPr lang="en-US" dirty="0"/>
              <a:t> de dados de outro? Como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identificador</a:t>
            </a:r>
            <a:r>
              <a:rPr lang="en-US" dirty="0"/>
              <a:t> </a:t>
            </a:r>
            <a:r>
              <a:rPr lang="en-US" dirty="0" err="1"/>
              <a:t>operaria</a:t>
            </a:r>
            <a:r>
              <a:rPr lang="en-US" dirty="0"/>
              <a:t> se o dado </a:t>
            </a:r>
            <a:r>
              <a:rPr lang="en-US" dirty="0" err="1"/>
              <a:t>tivesse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enviar</a:t>
            </a:r>
            <a:r>
              <a:rPr lang="en-US" dirty="0"/>
              <a:t> dados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fragmentados</a:t>
            </a:r>
            <a:r>
              <a:rPr lang="en-US" dirty="0"/>
              <a:t>? Como </a:t>
            </a:r>
            <a:r>
              <a:rPr lang="en-US" dirty="0" err="1"/>
              <a:t>detectar</a:t>
            </a:r>
            <a:r>
              <a:rPr lang="en-US" dirty="0"/>
              <a:t> o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do </a:t>
            </a:r>
            <a:r>
              <a:rPr lang="en-US" dirty="0" err="1"/>
              <a:t>quadro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952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Fragmentação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Forma 1:</a:t>
            </a:r>
          </a:p>
          <a:p>
            <a:pPr lvl="1"/>
            <a:r>
              <a:rPr lang="pt-BR" dirty="0"/>
              <a:t>Pedaço A de N do quadro X</a:t>
            </a:r>
          </a:p>
          <a:p>
            <a:pPr lvl="1"/>
            <a:r>
              <a:rPr lang="pt-BR" dirty="0"/>
              <a:t>E se for quebrado diversas vezes?</a:t>
            </a:r>
          </a:p>
          <a:p>
            <a:pPr lvl="2"/>
            <a:r>
              <a:rPr lang="pt-BR" dirty="0"/>
              <a:t>Pedaço A de N do pedaço B de O do quadro X</a:t>
            </a:r>
          </a:p>
          <a:p>
            <a:pPr lvl="2"/>
            <a:r>
              <a:rPr lang="pt-BR" dirty="0"/>
              <a:t>Quadro 5.4.2.4.5.6....</a:t>
            </a:r>
          </a:p>
          <a:p>
            <a:pPr lvl="2"/>
            <a:endParaRPr lang="pt-BR" dirty="0"/>
          </a:p>
          <a:p>
            <a:r>
              <a:rPr lang="pt-BR" dirty="0"/>
              <a:t>Forma 2:</a:t>
            </a:r>
          </a:p>
          <a:p>
            <a:pPr lvl="1"/>
            <a:r>
              <a:rPr lang="pt-BR" dirty="0" err="1"/>
              <a:t>Sequência</a:t>
            </a:r>
            <a:r>
              <a:rPr lang="pt-BR" dirty="0"/>
              <a:t> de bytes do quadro original</a:t>
            </a:r>
          </a:p>
          <a:p>
            <a:pPr lvl="1"/>
            <a:r>
              <a:rPr lang="pt-BR" dirty="0"/>
              <a:t>Bytes 10 a 50 do quadro X</a:t>
            </a:r>
          </a:p>
          <a:p>
            <a:endParaRPr lang="pt-BR" dirty="0"/>
          </a:p>
          <a:p>
            <a:r>
              <a:rPr lang="pt-BR" dirty="0"/>
              <a:t>Forma 3:</a:t>
            </a:r>
          </a:p>
          <a:p>
            <a:pPr lvl="1"/>
            <a:r>
              <a:rPr lang="pt-BR" dirty="0"/>
              <a:t>Rede descarta pacote grande e informa à origem</a:t>
            </a:r>
          </a:p>
          <a:p>
            <a:pPr lvl="1"/>
            <a:r>
              <a:rPr lang="pt-BR" dirty="0"/>
              <a:t>Origem passa a enviar pacotes menores</a:t>
            </a:r>
          </a:p>
        </p:txBody>
      </p:sp>
    </p:spTree>
    <p:extLst>
      <p:ext uri="{BB962C8B-B14F-4D97-AF65-F5344CB8AC3E}">
        <p14:creationId xmlns:p14="http://schemas.microsoft.com/office/powerpoint/2010/main" val="306301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213225" y="1797050"/>
            <a:ext cx="4529138" cy="542925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 sz="1900">
              <a:latin typeface="Trebuchet MS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140200" y="1844675"/>
            <a:ext cx="4530725" cy="5429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507038" y="1774825"/>
            <a:ext cx="4318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ID</a:t>
            </a:r>
          </a:p>
          <a:p>
            <a:r>
              <a:rPr lang="en-US" sz="1900">
                <a:latin typeface="Trebuchet MS" charset="0"/>
              </a:rPr>
              <a:t>=x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072313" y="1793875"/>
            <a:ext cx="8175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offset</a:t>
            </a:r>
          </a:p>
          <a:p>
            <a:pPr algn="ctr"/>
            <a:r>
              <a:rPr lang="en-US" sz="1900">
                <a:latin typeface="Trebuchet MS" charset="0"/>
              </a:rPr>
              <a:t>=0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262688" y="1793875"/>
            <a:ext cx="48577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MF</a:t>
            </a:r>
          </a:p>
          <a:p>
            <a:pPr algn="ctr"/>
            <a:r>
              <a:rPr lang="en-US" sz="1900">
                <a:latin typeface="Trebuchet MS" charset="0"/>
              </a:rPr>
              <a:t>=0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432300" y="1774825"/>
            <a:ext cx="1127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</a:t>
            </a:r>
          </a:p>
          <a:p>
            <a:r>
              <a:rPr lang="en-US" sz="1900">
                <a:latin typeface="Trebuchet MS" charset="0"/>
              </a:rPr>
              <a:t>=4000</a:t>
            </a: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475163" y="1844675"/>
            <a:ext cx="0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5534025" y="1844675"/>
            <a:ext cx="0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5999163" y="1863725"/>
            <a:ext cx="0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7045325" y="1844675"/>
            <a:ext cx="0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7877175" y="1844675"/>
            <a:ext cx="0" cy="5429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4811713" y="3549650"/>
            <a:ext cx="4529137" cy="542925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>
              <a:latin typeface="Trebuchet MS" charset="0"/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738688" y="3597275"/>
            <a:ext cx="4530725" cy="54292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6105525" y="3527425"/>
            <a:ext cx="4318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ID</a:t>
            </a:r>
          </a:p>
          <a:p>
            <a:r>
              <a:rPr lang="en-US" sz="1900">
                <a:latin typeface="Trebuchet MS" charset="0"/>
              </a:rPr>
              <a:t>=x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7670800" y="3546475"/>
            <a:ext cx="817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offset</a:t>
            </a:r>
          </a:p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=0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6696075" y="3546475"/>
            <a:ext cx="815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MF =1</a:t>
            </a: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5030788" y="3527425"/>
            <a:ext cx="1127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</a:t>
            </a:r>
          </a:p>
          <a:p>
            <a:r>
              <a:rPr lang="en-US" sz="1900">
                <a:latin typeface="Trebuchet MS" charset="0"/>
              </a:rPr>
              <a:t>=1500</a:t>
            </a: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5073650" y="35972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6116638" y="35972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6597650" y="361632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7659688" y="35972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8475663" y="35972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4811713" y="4349750"/>
            <a:ext cx="4529137" cy="542925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>
              <a:latin typeface="Trebuchet MS" charset="0"/>
            </a:endParaRPr>
          </a:p>
        </p:txBody>
      </p: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4738688" y="4397375"/>
            <a:ext cx="4530725" cy="54292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Text Box 32"/>
          <p:cNvSpPr txBox="1">
            <a:spLocks noChangeArrowheads="1"/>
          </p:cNvSpPr>
          <p:nvPr/>
        </p:nvSpPr>
        <p:spPr bwMode="auto">
          <a:xfrm>
            <a:off x="6092825" y="4327525"/>
            <a:ext cx="4318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ID</a:t>
            </a:r>
          </a:p>
          <a:p>
            <a:r>
              <a:rPr lang="en-US" sz="1900">
                <a:latin typeface="Trebuchet MS" charset="0"/>
              </a:rPr>
              <a:t>=x</a:t>
            </a:r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7656513" y="4346575"/>
            <a:ext cx="81915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offset</a:t>
            </a:r>
          </a:p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=1480</a:t>
            </a: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6683375" y="4346575"/>
            <a:ext cx="815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MF =1</a:t>
            </a: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5014913" y="4327525"/>
            <a:ext cx="1127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</a:t>
            </a:r>
          </a:p>
          <a:p>
            <a:r>
              <a:rPr lang="en-US" sz="1900">
                <a:latin typeface="Trebuchet MS" charset="0"/>
              </a:rPr>
              <a:t>=1500</a:t>
            </a:r>
          </a:p>
        </p:txBody>
      </p:sp>
      <p:sp>
        <p:nvSpPr>
          <p:cNvPr id="30" name="Line 36"/>
          <p:cNvSpPr>
            <a:spLocks noChangeShapeType="1"/>
          </p:cNvSpPr>
          <p:nvPr/>
        </p:nvSpPr>
        <p:spPr bwMode="auto">
          <a:xfrm>
            <a:off x="5073650" y="43973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Line 37"/>
          <p:cNvSpPr>
            <a:spLocks noChangeShapeType="1"/>
          </p:cNvSpPr>
          <p:nvPr/>
        </p:nvSpPr>
        <p:spPr bwMode="auto">
          <a:xfrm>
            <a:off x="6103938" y="43973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Line 38"/>
          <p:cNvSpPr>
            <a:spLocks noChangeShapeType="1"/>
          </p:cNvSpPr>
          <p:nvPr/>
        </p:nvSpPr>
        <p:spPr bwMode="auto">
          <a:xfrm>
            <a:off x="6584950" y="441642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Line 39"/>
          <p:cNvSpPr>
            <a:spLocks noChangeShapeType="1"/>
          </p:cNvSpPr>
          <p:nvPr/>
        </p:nvSpPr>
        <p:spPr bwMode="auto">
          <a:xfrm>
            <a:off x="7648575" y="43973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Line 40"/>
          <p:cNvSpPr>
            <a:spLocks noChangeShapeType="1"/>
          </p:cNvSpPr>
          <p:nvPr/>
        </p:nvSpPr>
        <p:spPr bwMode="auto">
          <a:xfrm>
            <a:off x="8462963" y="4397375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Rectangle 58"/>
          <p:cNvSpPr/>
          <p:nvPr/>
        </p:nvSpPr>
        <p:spPr bwMode="auto">
          <a:xfrm>
            <a:off x="12700" y="5734050"/>
            <a:ext cx="2222500" cy="11366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4800600" y="5178425"/>
            <a:ext cx="4529138" cy="542925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>
              <a:latin typeface="Trebuchet MS" charset="0"/>
            </a:endParaRPr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4727575" y="5226050"/>
            <a:ext cx="4530725" cy="54292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7113" y="5156200"/>
            <a:ext cx="4318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ID</a:t>
            </a:r>
          </a:p>
          <a:p>
            <a:r>
              <a:rPr lang="en-US" sz="1900">
                <a:latin typeface="Trebuchet MS" charset="0"/>
              </a:rPr>
              <a:t>=x</a:t>
            </a:r>
          </a:p>
        </p:txBody>
      </p:sp>
      <p:sp>
        <p:nvSpPr>
          <p:cNvPr id="38" name="Text Box 45"/>
          <p:cNvSpPr txBox="1">
            <a:spLocks noChangeArrowheads="1"/>
          </p:cNvSpPr>
          <p:nvPr/>
        </p:nvSpPr>
        <p:spPr bwMode="auto">
          <a:xfrm>
            <a:off x="7670800" y="5175250"/>
            <a:ext cx="81915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offset</a:t>
            </a:r>
          </a:p>
          <a:p>
            <a:pPr algn="ctr"/>
            <a:r>
              <a:rPr lang="en-US" sz="1900">
                <a:solidFill>
                  <a:srgbClr val="FF0000"/>
                </a:solidFill>
                <a:latin typeface="Trebuchet MS" charset="0"/>
              </a:rPr>
              <a:t>=2960</a:t>
            </a: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6697663" y="5175250"/>
            <a:ext cx="81756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MF =0</a:t>
            </a:r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auto">
          <a:xfrm>
            <a:off x="5019675" y="5156200"/>
            <a:ext cx="1127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</a:t>
            </a:r>
          </a:p>
          <a:p>
            <a:r>
              <a:rPr lang="en-US" sz="1900">
                <a:latin typeface="Trebuchet MS" charset="0"/>
              </a:rPr>
              <a:t>=1060</a:t>
            </a:r>
          </a:p>
        </p:txBody>
      </p:sp>
      <p:sp>
        <p:nvSpPr>
          <p:cNvPr id="41" name="Line 48"/>
          <p:cNvSpPr>
            <a:spLocks noChangeShapeType="1"/>
          </p:cNvSpPr>
          <p:nvPr/>
        </p:nvSpPr>
        <p:spPr bwMode="auto">
          <a:xfrm>
            <a:off x="5048250" y="5226050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2" name="Line 49"/>
          <p:cNvSpPr>
            <a:spLocks noChangeShapeType="1"/>
          </p:cNvSpPr>
          <p:nvPr/>
        </p:nvSpPr>
        <p:spPr bwMode="auto">
          <a:xfrm>
            <a:off x="6134100" y="5226050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3" name="Line 50"/>
          <p:cNvSpPr>
            <a:spLocks noChangeShapeType="1"/>
          </p:cNvSpPr>
          <p:nvPr/>
        </p:nvSpPr>
        <p:spPr bwMode="auto">
          <a:xfrm>
            <a:off x="6599238" y="5245100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Line 51"/>
          <p:cNvSpPr>
            <a:spLocks noChangeShapeType="1"/>
          </p:cNvSpPr>
          <p:nvPr/>
        </p:nvSpPr>
        <p:spPr bwMode="auto">
          <a:xfrm>
            <a:off x="7661275" y="5226050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" name="Line 52"/>
          <p:cNvSpPr>
            <a:spLocks noChangeShapeType="1"/>
          </p:cNvSpPr>
          <p:nvPr/>
        </p:nvSpPr>
        <p:spPr bwMode="auto">
          <a:xfrm>
            <a:off x="8477250" y="5226050"/>
            <a:ext cx="0" cy="5429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6" name="Freeform 54"/>
          <p:cNvSpPr>
            <a:spLocks/>
          </p:cNvSpPr>
          <p:nvPr/>
        </p:nvSpPr>
        <p:spPr bwMode="auto">
          <a:xfrm>
            <a:off x="4264025" y="2549525"/>
            <a:ext cx="360363" cy="2162175"/>
          </a:xfrm>
          <a:custGeom>
            <a:avLst/>
            <a:gdLst>
              <a:gd name="T0" fmla="*/ 0 w 210"/>
              <a:gd name="T1" fmla="*/ 0 h 1362"/>
              <a:gd name="T2" fmla="*/ 0 w 210"/>
              <a:gd name="T3" fmla="*/ 2147483647 h 1362"/>
              <a:gd name="T4" fmla="*/ 2147483647 w 210"/>
              <a:gd name="T5" fmla="*/ 2147483647 h 1362"/>
              <a:gd name="T6" fmla="*/ 0 60000 65536"/>
              <a:gd name="T7" fmla="*/ 0 60000 65536"/>
              <a:gd name="T8" fmla="*/ 0 60000 65536"/>
              <a:gd name="T9" fmla="*/ 0 w 210"/>
              <a:gd name="T10" fmla="*/ 0 h 1362"/>
              <a:gd name="T11" fmla="*/ 210 w 210"/>
              <a:gd name="T12" fmla="*/ 1362 h 1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" h="1362">
                <a:moveTo>
                  <a:pt x="0" y="0"/>
                </a:moveTo>
                <a:lnTo>
                  <a:pt x="0" y="1362"/>
                </a:lnTo>
                <a:lnTo>
                  <a:pt x="210" y="858"/>
                </a:lnTo>
              </a:path>
            </a:pathLst>
          </a:cu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" name="Line 55"/>
          <p:cNvSpPr>
            <a:spLocks noChangeShapeType="1"/>
          </p:cNvSpPr>
          <p:nvPr/>
        </p:nvSpPr>
        <p:spPr bwMode="auto">
          <a:xfrm>
            <a:off x="4264025" y="4683125"/>
            <a:ext cx="392113" cy="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8" name="Line 56"/>
          <p:cNvSpPr>
            <a:spLocks noChangeShapeType="1"/>
          </p:cNvSpPr>
          <p:nvPr/>
        </p:nvSpPr>
        <p:spPr bwMode="auto">
          <a:xfrm>
            <a:off x="4273550" y="4692650"/>
            <a:ext cx="361950" cy="790575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Text Box 57"/>
          <p:cNvSpPr txBox="1">
            <a:spLocks noChangeArrowheads="1"/>
          </p:cNvSpPr>
          <p:nvPr/>
        </p:nvSpPr>
        <p:spPr bwMode="auto">
          <a:xfrm>
            <a:off x="4235450" y="2613025"/>
            <a:ext cx="353377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FF8103"/>
                </a:solidFill>
                <a:latin typeface="Trebuchet MS" charset="0"/>
              </a:rPr>
              <a:t>Um grande datagrama se torna</a:t>
            </a:r>
          </a:p>
          <a:p>
            <a:r>
              <a:rPr lang="en-US" sz="1900">
                <a:solidFill>
                  <a:srgbClr val="FF8103"/>
                </a:solidFill>
                <a:latin typeface="Trebuchet MS" charset="0"/>
              </a:rPr>
              <a:t>vários datagramas menores</a:t>
            </a:r>
          </a:p>
        </p:txBody>
      </p:sp>
      <p:sp>
        <p:nvSpPr>
          <p:cNvPr id="50" name="Rectangle 58"/>
          <p:cNvSpPr>
            <a:spLocks noChangeArrowheads="1"/>
          </p:cNvSpPr>
          <p:nvPr/>
        </p:nvSpPr>
        <p:spPr bwMode="auto">
          <a:xfrm>
            <a:off x="419100" y="1611313"/>
            <a:ext cx="3308350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</a:t>
            </a:r>
            <a:r>
              <a:rPr lang="en-US" sz="1900">
                <a:solidFill>
                  <a:srgbClr val="FF8103"/>
                </a:solidFill>
                <a:latin typeface="Trebuchet MS" charset="0"/>
              </a:rPr>
              <a:t> Exemplo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 </a:t>
            </a:r>
            <a:r>
              <a:rPr lang="en-US" sz="1900">
                <a:latin typeface="Trebuchet MS" charset="0"/>
              </a:rPr>
              <a:t>datagrama de 4000 bytes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1900">
                <a:latin typeface="Trebuchet MS" charset="0"/>
                <a:sym typeface="Symbol" charset="2"/>
              </a:rPr>
              <a:t> </a:t>
            </a:r>
            <a:r>
              <a:rPr lang="en-US" sz="1900">
                <a:latin typeface="Trebuchet MS" charset="0"/>
              </a:rPr>
              <a:t>MTU = 1500 bytes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5000"/>
              <a:buFontTx/>
              <a:buChar char="•"/>
            </a:pPr>
            <a:endParaRPr lang="en-US" sz="1900">
              <a:latin typeface="Trebuchet MS" charset="0"/>
            </a:endParaRPr>
          </a:p>
        </p:txBody>
      </p:sp>
      <p:sp>
        <p:nvSpPr>
          <p:cNvPr id="51" name="Text Box 59"/>
          <p:cNvSpPr txBox="1">
            <a:spLocks noChangeArrowheads="1"/>
          </p:cNvSpPr>
          <p:nvPr/>
        </p:nvSpPr>
        <p:spPr bwMode="auto">
          <a:xfrm>
            <a:off x="-52387" y="3994150"/>
            <a:ext cx="2716212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1480 bytes no campo de dados + 20 bytes cabeçalho</a:t>
            </a:r>
          </a:p>
          <a:p>
            <a:endParaRPr lang="en-US" sz="1900">
              <a:latin typeface="Trebuchet MS" charset="0"/>
            </a:endParaRPr>
          </a:p>
          <a:p>
            <a:endParaRPr lang="en-US" sz="1900">
              <a:latin typeface="Trebuchet MS" charset="0"/>
            </a:endParaRPr>
          </a:p>
          <a:p>
            <a:r>
              <a:rPr lang="en-US" sz="1900">
                <a:latin typeface="Trebuchet MS" charset="0"/>
              </a:rPr>
              <a:t>1480 *2 = 2960</a:t>
            </a:r>
          </a:p>
          <a:p>
            <a:r>
              <a:rPr lang="en-US" sz="1900">
                <a:latin typeface="Trebuchet MS" charset="0"/>
              </a:rPr>
              <a:t>4000 -2960 = 1040</a:t>
            </a:r>
          </a:p>
        </p:txBody>
      </p:sp>
      <p:sp>
        <p:nvSpPr>
          <p:cNvPr id="52" name="Line 60"/>
          <p:cNvSpPr>
            <a:spLocks noChangeShapeType="1"/>
          </p:cNvSpPr>
          <p:nvPr/>
        </p:nvSpPr>
        <p:spPr bwMode="auto">
          <a:xfrm flipV="1">
            <a:off x="2489200" y="3846513"/>
            <a:ext cx="2747963" cy="581025"/>
          </a:xfrm>
          <a:prstGeom prst="line">
            <a:avLst/>
          </a:prstGeom>
          <a:noFill/>
          <a:ln w="25400">
            <a:solidFill>
              <a:srgbClr val="3399FF"/>
            </a:solidFill>
            <a:prstDash val="sysDot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Text Box 61"/>
          <p:cNvSpPr txBox="1">
            <a:spLocks noChangeArrowheads="1"/>
          </p:cNvSpPr>
          <p:nvPr/>
        </p:nvSpPr>
        <p:spPr bwMode="auto">
          <a:xfrm>
            <a:off x="2222500" y="4805363"/>
            <a:ext cx="101917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offset =</a:t>
            </a:r>
          </a:p>
          <a:p>
            <a:r>
              <a:rPr lang="en-US" sz="1900">
                <a:latin typeface="Trebuchet MS" charset="0"/>
              </a:rPr>
              <a:t>1480 </a:t>
            </a:r>
          </a:p>
        </p:txBody>
      </p:sp>
      <p:sp>
        <p:nvSpPr>
          <p:cNvPr id="54" name="Line 62"/>
          <p:cNvSpPr>
            <a:spLocks noChangeShapeType="1"/>
          </p:cNvSpPr>
          <p:nvPr/>
        </p:nvSpPr>
        <p:spPr bwMode="auto">
          <a:xfrm flipV="1">
            <a:off x="3338513" y="4694238"/>
            <a:ext cx="4367212" cy="412750"/>
          </a:xfrm>
          <a:prstGeom prst="line">
            <a:avLst/>
          </a:prstGeom>
          <a:noFill/>
          <a:ln w="25400">
            <a:solidFill>
              <a:srgbClr val="3399FF"/>
            </a:solidFill>
            <a:prstDash val="sysDot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Line 60"/>
          <p:cNvSpPr>
            <a:spLocks noChangeShapeType="1"/>
          </p:cNvSpPr>
          <p:nvPr/>
        </p:nvSpPr>
        <p:spPr bwMode="auto">
          <a:xfrm>
            <a:off x="2476500" y="4445000"/>
            <a:ext cx="2714625" cy="276225"/>
          </a:xfrm>
          <a:prstGeom prst="line">
            <a:avLst/>
          </a:prstGeom>
          <a:noFill/>
          <a:ln w="25400">
            <a:solidFill>
              <a:srgbClr val="3399FF"/>
            </a:solidFill>
            <a:prstDash val="sysDot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Line 60"/>
          <p:cNvSpPr>
            <a:spLocks noChangeShapeType="1"/>
          </p:cNvSpPr>
          <p:nvPr/>
        </p:nvSpPr>
        <p:spPr bwMode="auto">
          <a:xfrm flipV="1">
            <a:off x="1925638" y="5591175"/>
            <a:ext cx="3279775" cy="696913"/>
          </a:xfrm>
          <a:prstGeom prst="line">
            <a:avLst/>
          </a:prstGeom>
          <a:noFill/>
          <a:ln w="25400">
            <a:solidFill>
              <a:srgbClr val="3399FF"/>
            </a:solidFill>
            <a:prstDash val="sysDot"/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CaixaDeTexto 58"/>
          <p:cNvSpPr txBox="1">
            <a:spLocks noChangeArrowheads="1"/>
          </p:cNvSpPr>
          <p:nvPr/>
        </p:nvSpPr>
        <p:spPr bwMode="auto">
          <a:xfrm>
            <a:off x="66675" y="6113463"/>
            <a:ext cx="2090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pt-BR"/>
              <a:t>1040 + 20 bytes</a:t>
            </a:r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Fragmentação e remontagem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03865" y="6100763"/>
            <a:ext cx="6981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Applet:</a:t>
            </a:r>
          </a:p>
          <a:p>
            <a:pPr algn="ctr"/>
            <a:r>
              <a:rPr lang="en-US" b="1" dirty="0"/>
              <a:t> </a:t>
            </a:r>
            <a:r>
              <a:rPr lang="en-US" b="1" dirty="0">
                <a:hlinkClick r:id="rId2"/>
              </a:rPr>
              <a:t>http://wps.aw.com/wps/media/objects/500/512911/cap4/ip.htm</a:t>
            </a:r>
            <a:endParaRPr lang="en-US" b="1" dirty="0"/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64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Endereços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Ajudam a manter a escalabilidade da rede</a:t>
            </a:r>
          </a:p>
          <a:p>
            <a:r>
              <a:rPr lang="pt-BR" dirty="0"/>
              <a:t>Divisão em domínios: </a:t>
            </a:r>
            <a:r>
              <a:rPr lang="pt-BR" dirty="0" err="1"/>
              <a:t>ISPs</a:t>
            </a:r>
            <a:r>
              <a:rPr lang="pt-BR" dirty="0"/>
              <a:t>, grandes empresas, universidades</a:t>
            </a:r>
          </a:p>
          <a:p>
            <a:r>
              <a:rPr lang="pt-BR" dirty="0"/>
              <a:t>Roteamento mais simples: guarda a rota para os domínios apenas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501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Sub-redes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Suporte a redes dentro de redes</a:t>
            </a:r>
          </a:p>
          <a:p>
            <a:pPr lvl="1"/>
            <a:r>
              <a:rPr lang="pt-BR" dirty="0"/>
              <a:t>Departamentos de uma grande empresa</a:t>
            </a:r>
          </a:p>
          <a:p>
            <a:pPr lvl="1"/>
            <a:r>
              <a:rPr lang="pt-BR" dirty="0"/>
              <a:t>Institutos de uma universidade</a:t>
            </a:r>
          </a:p>
          <a:p>
            <a:pPr lvl="1"/>
            <a:r>
              <a:rPr lang="pt-BR" dirty="0"/>
              <a:t>Cidades ou bairros para uma provedora</a:t>
            </a:r>
          </a:p>
        </p:txBody>
      </p:sp>
      <p:pic>
        <p:nvPicPr>
          <p:cNvPr id="4" name="Picture 5" descr="5-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862" y="3721100"/>
            <a:ext cx="7788275" cy="313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772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Alocação</a:t>
            </a:r>
            <a:r>
              <a:rPr lang="en-US" dirty="0"/>
              <a:t> </a:t>
            </a:r>
            <a:r>
              <a:rPr lang="en-US" dirty="0" err="1"/>
              <a:t>hierárquica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IANA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aloca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 local</a:t>
            </a:r>
          </a:p>
          <a:p>
            <a:r>
              <a:rPr lang="en-US" dirty="0" err="1"/>
              <a:t>Registro</a:t>
            </a:r>
            <a:r>
              <a:rPr lang="en-US" dirty="0"/>
              <a:t> local </a:t>
            </a:r>
            <a:r>
              <a:rPr lang="en-US" dirty="0" err="1"/>
              <a:t>aloca</a:t>
            </a:r>
            <a:r>
              <a:rPr lang="en-US" dirty="0"/>
              <a:t> sub-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país</a:t>
            </a:r>
            <a:endParaRPr lang="en-US" dirty="0"/>
          </a:p>
          <a:p>
            <a:r>
              <a:rPr lang="en-US" dirty="0" err="1"/>
              <a:t>Gestor</a:t>
            </a:r>
            <a:r>
              <a:rPr lang="en-US" dirty="0"/>
              <a:t> do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aloca</a:t>
            </a:r>
            <a:r>
              <a:rPr lang="en-US" dirty="0"/>
              <a:t> sub-sub-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/</a:t>
            </a:r>
            <a:r>
              <a:rPr lang="en-US" dirty="0" err="1"/>
              <a:t>universidade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40" y="3856625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8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Sub-redes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Identificação de sub-rede:</a:t>
            </a:r>
          </a:p>
          <a:p>
            <a:r>
              <a:rPr lang="pt-BR" dirty="0"/>
              <a:t>Computadores de 150.164.200.128 a 150.164.200.255:</a:t>
            </a:r>
          </a:p>
          <a:p>
            <a:pPr lvl="1"/>
            <a:r>
              <a:rPr lang="pt-BR" dirty="0"/>
              <a:t>255.255.255.128 (máscara de rede)</a:t>
            </a:r>
          </a:p>
          <a:p>
            <a:pPr lvl="1"/>
            <a:r>
              <a:rPr lang="pt-BR" dirty="0"/>
              <a:t>150.164.200.128/25</a:t>
            </a:r>
          </a:p>
        </p:txBody>
      </p:sp>
      <p:pic>
        <p:nvPicPr>
          <p:cNvPr id="4" name="Picture 5" descr="5-5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2" y="4608512"/>
            <a:ext cx="8486775" cy="169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367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Endereços especiais</a:t>
            </a:r>
          </a:p>
        </p:txBody>
      </p:sp>
      <p:pic>
        <p:nvPicPr>
          <p:cNvPr id="4" name="Picture 5" descr="5-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3" y="2574925"/>
            <a:ext cx="8410575" cy="2673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2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</a:rPr>
              <a:t>Encontrando</a:t>
            </a:r>
            <a:r>
              <a:rPr lang="en-US" dirty="0">
                <a:latin typeface="Arial" charset="0"/>
              </a:rPr>
              <a:t> as </a:t>
            </a:r>
            <a:r>
              <a:rPr lang="en-US" dirty="0" err="1">
                <a:latin typeface="Arial" charset="0"/>
              </a:rPr>
              <a:t>informações</a:t>
            </a:r>
            <a:r>
              <a:rPr lang="en-US" dirty="0">
                <a:latin typeface="Arial" charset="0"/>
              </a:rPr>
              <a:t> da </a:t>
            </a:r>
            <a:r>
              <a:rPr lang="en-US" dirty="0" err="1">
                <a:latin typeface="Arial" charset="0"/>
              </a:rPr>
              <a:t>rede</a:t>
            </a:r>
            <a:endParaRPr lang="en-US" dirty="0">
              <a:latin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>
                <a:latin typeface="Arial" charset="0"/>
              </a:rPr>
              <a:t>Endereço</a:t>
            </a:r>
            <a:r>
              <a:rPr lang="en-US" sz="2000" b="1" dirty="0">
                <a:latin typeface="Arial" charset="0"/>
              </a:rPr>
              <a:t> IP</a:t>
            </a:r>
            <a:r>
              <a:rPr lang="en-US" sz="2000" dirty="0">
                <a:latin typeface="Arial" charset="0"/>
              </a:rPr>
              <a:t>: 138.101.114.250</a:t>
            </a:r>
          </a:p>
          <a:p>
            <a:r>
              <a:rPr lang="en-US" sz="2000" b="1" dirty="0" err="1">
                <a:latin typeface="Arial" charset="0"/>
              </a:rPr>
              <a:t>Máscara</a:t>
            </a:r>
            <a:r>
              <a:rPr lang="en-US" sz="2000" b="1" dirty="0">
                <a:latin typeface="Arial" charset="0"/>
              </a:rPr>
              <a:t> da </a:t>
            </a:r>
            <a:r>
              <a:rPr lang="en-US" sz="2000" b="1" dirty="0" err="1">
                <a:latin typeface="Arial" charset="0"/>
              </a:rPr>
              <a:t>rede</a:t>
            </a:r>
            <a:r>
              <a:rPr lang="en-US" sz="2000" b="1" dirty="0"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255.255.0.0</a:t>
            </a:r>
          </a:p>
          <a:p>
            <a:r>
              <a:rPr lang="en-US" sz="2000" b="1" dirty="0" err="1">
                <a:latin typeface="Arial" charset="0"/>
              </a:rPr>
              <a:t>Máscara</a:t>
            </a:r>
            <a:r>
              <a:rPr lang="en-US" sz="2000" b="1" dirty="0">
                <a:latin typeface="Arial" charset="0"/>
              </a:rPr>
              <a:t> da sub-</a:t>
            </a:r>
            <a:r>
              <a:rPr lang="en-US" sz="2000" b="1" dirty="0" err="1">
                <a:latin typeface="Arial" charset="0"/>
              </a:rPr>
              <a:t>rede</a:t>
            </a:r>
            <a:r>
              <a:rPr lang="en-US" sz="2000" dirty="0">
                <a:latin typeface="Arial" charset="0"/>
              </a:rPr>
              <a:t>: 255.255.255.192</a:t>
            </a:r>
          </a:p>
          <a:p>
            <a:endParaRPr lang="en-US" sz="2000" dirty="0">
              <a:latin typeface="Arial" charset="0"/>
            </a:endParaRPr>
          </a:p>
          <a:p>
            <a:endParaRPr lang="en-US" sz="2000" dirty="0">
              <a:latin typeface="Arial" charset="0"/>
            </a:endParaRPr>
          </a:p>
          <a:p>
            <a:r>
              <a:rPr lang="en-US" sz="2000" b="1" dirty="0" err="1">
                <a:latin typeface="Arial" charset="0"/>
              </a:rPr>
              <a:t>Prefixo</a:t>
            </a:r>
            <a:r>
              <a:rPr lang="en-US" sz="2000" b="1" dirty="0">
                <a:latin typeface="Arial" charset="0"/>
              </a:rPr>
              <a:t> da </a:t>
            </a:r>
            <a:r>
              <a:rPr lang="en-US" sz="2000" b="1" dirty="0" err="1">
                <a:latin typeface="Arial" charset="0"/>
              </a:rPr>
              <a:t>rede</a:t>
            </a:r>
            <a:r>
              <a:rPr lang="en-US" sz="2000" dirty="0">
                <a:latin typeface="Arial" charset="0"/>
              </a:rPr>
              <a:t>:  138.101.0.0</a:t>
            </a:r>
          </a:p>
          <a:p>
            <a:r>
              <a:rPr lang="en-US" sz="2000" b="1" dirty="0" err="1">
                <a:latin typeface="Arial" charset="0"/>
              </a:rPr>
              <a:t>Endereço</a:t>
            </a:r>
            <a:r>
              <a:rPr lang="en-US" sz="2000" b="1" dirty="0">
                <a:latin typeface="Arial" charset="0"/>
              </a:rPr>
              <a:t> de broadcast </a:t>
            </a:r>
            <a:r>
              <a:rPr lang="en-US" sz="2000" b="1" dirty="0" err="1">
                <a:latin typeface="Arial" charset="0"/>
              </a:rPr>
              <a:t>na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b="1" dirty="0" err="1">
                <a:latin typeface="Arial" charset="0"/>
              </a:rPr>
              <a:t>rede</a:t>
            </a:r>
            <a:r>
              <a:rPr lang="en-US" sz="2000" dirty="0">
                <a:latin typeface="Arial" charset="0"/>
              </a:rPr>
              <a:t>:  138.101.255.255</a:t>
            </a:r>
          </a:p>
          <a:p>
            <a:r>
              <a:rPr lang="en-US" sz="2000" b="1" dirty="0" err="1">
                <a:latin typeface="Arial" charset="0"/>
              </a:rPr>
              <a:t>Faixa</a:t>
            </a:r>
            <a:r>
              <a:rPr lang="en-US" sz="2000" b="1" dirty="0">
                <a:latin typeface="Arial" charset="0"/>
              </a:rPr>
              <a:t> de </a:t>
            </a:r>
            <a:r>
              <a:rPr lang="en-US" sz="2000" b="1" dirty="0" err="1">
                <a:latin typeface="Arial" charset="0"/>
              </a:rPr>
              <a:t>clientes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b="1" dirty="0" err="1">
                <a:latin typeface="Arial" charset="0"/>
              </a:rPr>
              <a:t>na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b="1" dirty="0" err="1">
                <a:latin typeface="Arial" charset="0"/>
              </a:rPr>
              <a:t>rede</a:t>
            </a:r>
            <a:r>
              <a:rPr lang="en-US" sz="2000" dirty="0">
                <a:latin typeface="Arial" charset="0"/>
              </a:rPr>
              <a:t>:  138.101.0.1  to 138.101.255.254</a:t>
            </a:r>
          </a:p>
          <a:p>
            <a:endParaRPr lang="en-US" sz="2000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3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4F0D-EFE5-204B-98A5-DBBA42B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Picture 4" descr="1-20">
            <a:extLst>
              <a:ext uri="{FF2B5EF4-FFF2-40B4-BE49-F238E27FC236}">
                <a16:creationId xmlns:a16="http://schemas.microsoft.com/office/drawing/2014/main" id="{7D8EC9FD-B175-2546-8540-F4C28C5135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6" y="940158"/>
            <a:ext cx="6111900" cy="563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C4BF4C-7B2C-9747-9E80-A285260C6A35}"/>
              </a:ext>
            </a:extLst>
          </p:cNvPr>
          <p:cNvSpPr/>
          <p:nvPr/>
        </p:nvSpPr>
        <p:spPr>
          <a:xfrm>
            <a:off x="1043189" y="3758423"/>
            <a:ext cx="6697014" cy="695459"/>
          </a:xfrm>
          <a:prstGeom prst="rect">
            <a:avLst/>
          </a:prstGeom>
          <a:solidFill>
            <a:schemeClr val="accent2">
              <a:alpha val="45882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00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>
                <a:latin typeface="Arial" charset="0"/>
              </a:rPr>
              <a:t>Passo</a:t>
            </a:r>
            <a:r>
              <a:rPr lang="en-US" dirty="0">
                <a:latin typeface="Arial" charset="0"/>
              </a:rPr>
              <a:t> 1: </a:t>
            </a:r>
            <a:r>
              <a:rPr lang="en-US" dirty="0" err="1">
                <a:latin typeface="Arial" charset="0"/>
              </a:rPr>
              <a:t>Converta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para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binário</a:t>
            </a:r>
            <a:endParaRPr lang="en-US" dirty="0"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3581400"/>
            <a:ext cx="8458200" cy="3048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u="sng" dirty="0" err="1">
                <a:latin typeface="Arial" charset="0"/>
                <a:cs typeface="Times New Roman" charset="0"/>
              </a:rPr>
              <a:t>Passo</a:t>
            </a:r>
            <a:r>
              <a:rPr lang="en-US" sz="2000" b="1" u="sng" dirty="0">
                <a:latin typeface="Arial" charset="0"/>
                <a:cs typeface="Times New Roman" charset="0"/>
              </a:rPr>
              <a:t> 1:</a:t>
            </a:r>
            <a:r>
              <a:rPr lang="en-US" sz="2000" b="1" dirty="0">
                <a:latin typeface="Arial" charset="0"/>
                <a:cs typeface="Times New Roman" charset="0"/>
              </a:rPr>
              <a:t>  </a:t>
            </a:r>
            <a:endParaRPr lang="en-US" sz="2000" dirty="0">
              <a:latin typeface="Arial" charset="0"/>
              <a:cs typeface="Times New Roman" charset="0"/>
            </a:endParaRPr>
          </a:p>
          <a:p>
            <a:pPr>
              <a:buFontTx/>
              <a:buNone/>
            </a:pPr>
            <a:r>
              <a:rPr lang="en-US" sz="2000" b="1" dirty="0" err="1">
                <a:latin typeface="Arial" charset="0"/>
                <a:cs typeface="Times New Roman" charset="0"/>
              </a:rPr>
              <a:t>Traduza</a:t>
            </a:r>
            <a:r>
              <a:rPr lang="en-US" sz="2000" b="1" dirty="0">
                <a:latin typeface="Arial" charset="0"/>
                <a:cs typeface="Times New Roman" charset="0"/>
              </a:rPr>
              <a:t> o </a:t>
            </a:r>
            <a:r>
              <a:rPr lang="en-US" sz="2000" b="1" dirty="0" err="1">
                <a:latin typeface="Arial" charset="0"/>
                <a:cs typeface="Times New Roman" charset="0"/>
              </a:rPr>
              <a:t>endereço</a:t>
            </a:r>
            <a:r>
              <a:rPr lang="en-US" sz="2000" b="1" dirty="0">
                <a:latin typeface="Arial" charset="0"/>
                <a:cs typeface="Times New Roman" charset="0"/>
              </a:rPr>
              <a:t> IP e as </a:t>
            </a:r>
            <a:r>
              <a:rPr lang="en-US" sz="2000" b="1" dirty="0" err="1">
                <a:latin typeface="Arial" charset="0"/>
                <a:cs typeface="Times New Roman" charset="0"/>
              </a:rPr>
              <a:t>máscaras</a:t>
            </a:r>
            <a:r>
              <a:rPr lang="en-US" sz="2000" b="1" dirty="0">
                <a:latin typeface="Arial" charset="0"/>
                <a:cs typeface="Times New Roman" charset="0"/>
              </a:rPr>
              <a:t> de </a:t>
            </a:r>
            <a:r>
              <a:rPr lang="en-US" sz="2000" b="1" dirty="0" err="1">
                <a:latin typeface="Arial" charset="0"/>
                <a:cs typeface="Times New Roman" charset="0"/>
              </a:rPr>
              <a:t>rede</a:t>
            </a:r>
            <a:r>
              <a:rPr lang="en-US" sz="2000" b="1" dirty="0">
                <a:latin typeface="Arial" charset="0"/>
                <a:cs typeface="Times New Roman" charset="0"/>
              </a:rPr>
              <a:t> e sub-</a:t>
            </a:r>
            <a:r>
              <a:rPr lang="en-US" sz="2000" b="1" dirty="0" err="1">
                <a:latin typeface="Arial" charset="0"/>
                <a:cs typeface="Times New Roman" charset="0"/>
              </a:rPr>
              <a:t>rede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para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binário</a:t>
            </a:r>
            <a:endParaRPr lang="en-US" sz="2000" dirty="0">
              <a:latin typeface="Arial" charset="0"/>
              <a:cs typeface="Times New Roman" charset="0"/>
            </a:endParaRPr>
          </a:p>
          <a:p>
            <a:pPr>
              <a:buFontTx/>
              <a:buNone/>
            </a:pPr>
            <a:endParaRPr lang="en-US" sz="2000" dirty="0">
              <a:latin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6006"/>
              </p:ext>
            </p:extLst>
          </p:nvPr>
        </p:nvGraphicFramePr>
        <p:xfrm>
          <a:off x="533400" y="2095500"/>
          <a:ext cx="82296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Document" r:id="rId3" imgW="5632920" imgH="876240" progId="Word.Document.8">
                  <p:embed/>
                </p:oleObj>
              </mc:Choice>
              <mc:Fallback>
                <p:oleObj name="Document" r:id="rId3" imgW="5632920" imgH="8762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95500"/>
                        <a:ext cx="822960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3048000" y="1333500"/>
            <a:ext cx="3733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Arial" charset="0"/>
              </a:rPr>
              <a:t>128  64  32  16  8  4  2  1</a:t>
            </a:r>
          </a:p>
        </p:txBody>
      </p:sp>
    </p:spTree>
    <p:extLst>
      <p:ext uri="{BB962C8B-B14F-4D97-AF65-F5344CB8AC3E}">
        <p14:creationId xmlns:p14="http://schemas.microsoft.com/office/powerpoint/2010/main" val="32571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</a:rPr>
              <a:t>Passo</a:t>
            </a:r>
            <a:r>
              <a:rPr lang="en-US" dirty="0">
                <a:latin typeface="Arial" charset="0"/>
              </a:rPr>
              <a:t> 2: </a:t>
            </a:r>
            <a:r>
              <a:rPr lang="en-US" dirty="0" err="1">
                <a:latin typeface="Arial" charset="0"/>
              </a:rPr>
              <a:t>Encontre</a:t>
            </a:r>
            <a:r>
              <a:rPr lang="en-US" dirty="0">
                <a:latin typeface="Arial" charset="0"/>
              </a:rPr>
              <a:t> o </a:t>
            </a:r>
            <a:r>
              <a:rPr lang="en-US" dirty="0" err="1">
                <a:latin typeface="Arial" charset="0"/>
              </a:rPr>
              <a:t>prefixo</a:t>
            </a:r>
            <a:r>
              <a:rPr lang="en-US" dirty="0">
                <a:latin typeface="Arial" charset="0"/>
              </a:rPr>
              <a:t> da sub-</a:t>
            </a:r>
            <a:r>
              <a:rPr lang="en-US" dirty="0" err="1">
                <a:latin typeface="Arial" charset="0"/>
              </a:rPr>
              <a:t>rede</a:t>
            </a:r>
            <a:endParaRPr lang="en-US" dirty="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3048000"/>
            <a:ext cx="8458200" cy="3429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u="sng" dirty="0" err="1">
                <a:latin typeface="Arial" charset="0"/>
                <a:cs typeface="Times New Roman" charset="0"/>
              </a:rPr>
              <a:t>Passo</a:t>
            </a:r>
            <a:r>
              <a:rPr lang="en-US" sz="2000" b="1" u="sng" dirty="0">
                <a:latin typeface="Arial" charset="0"/>
                <a:cs typeface="Times New Roman" charset="0"/>
              </a:rPr>
              <a:t> 2:</a:t>
            </a:r>
            <a:r>
              <a:rPr lang="en-US" sz="2000" b="1" dirty="0">
                <a:latin typeface="Arial" charset="0"/>
                <a:cs typeface="Times New Roman" charset="0"/>
              </a:rPr>
              <a:t>  </a:t>
            </a:r>
            <a:endParaRPr lang="en-US" sz="2000" dirty="0">
              <a:latin typeface="Arial" charset="0"/>
              <a:cs typeface="Times New Roman" charset="0"/>
            </a:endParaRPr>
          </a:p>
          <a:p>
            <a:pPr>
              <a:buFontTx/>
              <a:buNone/>
            </a:pPr>
            <a:r>
              <a:rPr lang="en-US" sz="2000" b="1" dirty="0" err="1">
                <a:latin typeface="Arial" charset="0"/>
                <a:cs typeface="Times New Roman" charset="0"/>
              </a:rPr>
              <a:t>Determinar</a:t>
            </a:r>
            <a:r>
              <a:rPr lang="en-US" sz="2000" b="1" dirty="0">
                <a:latin typeface="Arial" charset="0"/>
                <a:cs typeface="Times New Roman" charset="0"/>
              </a:rPr>
              <a:t> o </a:t>
            </a:r>
            <a:r>
              <a:rPr lang="en-US" sz="2000" b="1" dirty="0" err="1">
                <a:latin typeface="Arial" charset="0"/>
                <a:cs typeface="Times New Roman" charset="0"/>
              </a:rPr>
              <a:t>prefixo</a:t>
            </a:r>
            <a:r>
              <a:rPr lang="en-US" sz="2000" b="1" dirty="0">
                <a:latin typeface="Arial" charset="0"/>
                <a:cs typeface="Times New Roman" charset="0"/>
              </a:rPr>
              <a:t> da sub-</a:t>
            </a:r>
            <a:r>
              <a:rPr lang="en-US" sz="2000" b="1" dirty="0" err="1">
                <a:latin typeface="Arial" charset="0"/>
                <a:cs typeface="Times New Roman" charset="0"/>
              </a:rPr>
              <a:t>rede</a:t>
            </a:r>
            <a:r>
              <a:rPr lang="en-US" sz="2000" b="1" dirty="0">
                <a:latin typeface="Arial" charset="0"/>
                <a:cs typeface="Times New Roman" charset="0"/>
              </a:rPr>
              <a:t>:</a:t>
            </a:r>
          </a:p>
          <a:p>
            <a:pPr>
              <a:buFontTx/>
              <a:buAutoNum type="arabicPeriod"/>
            </a:pPr>
            <a:r>
              <a:rPr lang="en-US" sz="2000" dirty="0" err="1">
                <a:latin typeface="Arial" charset="0"/>
                <a:cs typeface="Times New Roman" charset="0"/>
              </a:rPr>
              <a:t>Faça</a:t>
            </a:r>
            <a:r>
              <a:rPr lang="en-US" sz="2000" dirty="0">
                <a:latin typeface="Arial" charset="0"/>
                <a:cs typeface="Times New Roman" charset="0"/>
              </a:rPr>
              <a:t> o E bit-a-bit do </a:t>
            </a:r>
            <a:r>
              <a:rPr lang="en-US" sz="2000" dirty="0" err="1">
                <a:latin typeface="Arial" charset="0"/>
                <a:cs typeface="Times New Roman" charset="0"/>
              </a:rPr>
              <a:t>endereço</a:t>
            </a:r>
            <a:r>
              <a:rPr lang="en-US" sz="2000" dirty="0">
                <a:latin typeface="Arial" charset="0"/>
                <a:cs typeface="Times New Roman" charset="0"/>
              </a:rPr>
              <a:t> do host com a </a:t>
            </a:r>
            <a:r>
              <a:rPr lang="en-US" sz="2000" dirty="0" err="1">
                <a:latin typeface="Arial" charset="0"/>
                <a:cs typeface="Times New Roman" charset="0"/>
              </a:rPr>
              <a:t>máscara</a:t>
            </a:r>
            <a:r>
              <a:rPr lang="en-US" sz="2000" dirty="0">
                <a:latin typeface="Arial" charset="0"/>
                <a:cs typeface="Times New Roman" charset="0"/>
              </a:rPr>
              <a:t> de </a:t>
            </a:r>
            <a:r>
              <a:rPr lang="en-US" sz="2000" dirty="0" err="1">
                <a:latin typeface="Arial" charset="0"/>
                <a:cs typeface="Times New Roman" charset="0"/>
              </a:rPr>
              <a:t>rede</a:t>
            </a:r>
            <a:endParaRPr lang="en-US" sz="2000" dirty="0">
              <a:latin typeface="Arial" charset="0"/>
              <a:cs typeface="Times New Roman" charset="0"/>
            </a:endParaRPr>
          </a:p>
          <a:p>
            <a:pPr>
              <a:buFontTx/>
              <a:buAutoNum type="arabicPeriod" startAt="2"/>
            </a:pPr>
            <a:r>
              <a:rPr lang="en-US" sz="2000" dirty="0" err="1">
                <a:latin typeface="Arial" charset="0"/>
                <a:cs typeface="Times New Roman" charset="0"/>
              </a:rPr>
              <a:t>Escreva</a:t>
            </a:r>
            <a:r>
              <a:rPr lang="en-US" sz="2000" dirty="0">
                <a:latin typeface="Arial" charset="0"/>
                <a:cs typeface="Times New Roman" charset="0"/>
              </a:rPr>
              <a:t> o </a:t>
            </a:r>
            <a:r>
              <a:rPr lang="en-US" sz="2000" dirty="0" err="1">
                <a:latin typeface="Arial" charset="0"/>
                <a:cs typeface="Times New Roman" charset="0"/>
              </a:rPr>
              <a:t>resultado</a:t>
            </a:r>
            <a:r>
              <a:rPr lang="en-US" sz="2000" dirty="0">
                <a:latin typeface="Arial" charset="0"/>
                <a:cs typeface="Times New Roman" charset="0"/>
              </a:rPr>
              <a:t> no </a:t>
            </a:r>
            <a:r>
              <a:rPr lang="en-US" sz="2000" dirty="0" err="1">
                <a:latin typeface="Arial" charset="0"/>
                <a:cs typeface="Times New Roman" charset="0"/>
              </a:rPr>
              <a:t>formato</a:t>
            </a:r>
            <a:r>
              <a:rPr lang="en-US" sz="2000" dirty="0">
                <a:latin typeface="Arial" charset="0"/>
                <a:cs typeface="Times New Roman" charset="0"/>
              </a:rPr>
              <a:t> Dotted decimal (</a:t>
            </a:r>
            <a:r>
              <a:rPr lang="en-US" sz="2000" dirty="0" err="1">
                <a:latin typeface="Arial" charset="0"/>
                <a:cs typeface="Times New Roman" charset="0"/>
              </a:rPr>
              <a:t>representando</a:t>
            </a:r>
            <a:r>
              <a:rPr lang="en-US" sz="2000" dirty="0">
                <a:latin typeface="Arial" charset="0"/>
                <a:cs typeface="Times New Roman" charset="0"/>
              </a:rPr>
              <a:t> </a:t>
            </a:r>
            <a:r>
              <a:rPr lang="en-US" sz="2000" dirty="0" err="1">
                <a:latin typeface="Arial" charset="0"/>
                <a:cs typeface="Times New Roman" charset="0"/>
              </a:rPr>
              <a:t>cada</a:t>
            </a:r>
            <a:r>
              <a:rPr lang="en-US" sz="2000" dirty="0">
                <a:latin typeface="Arial" charset="0"/>
                <a:cs typeface="Times New Roman" charset="0"/>
              </a:rPr>
              <a:t> byte </a:t>
            </a:r>
            <a:r>
              <a:rPr lang="en-US" sz="2000" dirty="0" err="1">
                <a:latin typeface="Arial" charset="0"/>
                <a:cs typeface="Times New Roman" charset="0"/>
              </a:rPr>
              <a:t>em</a:t>
            </a:r>
            <a:r>
              <a:rPr lang="en-US" sz="2000" dirty="0">
                <a:latin typeface="Arial" charset="0"/>
                <a:cs typeface="Times New Roman" charset="0"/>
              </a:rPr>
              <a:t> decimal)</a:t>
            </a:r>
          </a:p>
          <a:p>
            <a:pPr>
              <a:buFontTx/>
              <a:buAutoNum type="arabicPeriod" startAt="2"/>
            </a:pPr>
            <a:r>
              <a:rPr lang="x-none" sz="2000" dirty="0">
                <a:latin typeface="Arial" charset="0"/>
                <a:cs typeface="Times New Roman" charset="0"/>
              </a:rPr>
              <a:t>O resultado é o prefixo da sub-rede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1000" y="1371600"/>
          <a:ext cx="830580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Document" r:id="rId3" imgW="5632920" imgH="1051560" progId="Word.Document.8">
                  <p:embed/>
                </p:oleObj>
              </mc:Choice>
              <mc:Fallback>
                <p:oleObj name="Document" r:id="rId3" imgW="5632920" imgH="1051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8305800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533400" y="2133600"/>
            <a:ext cx="7924800" cy="5334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</a:rPr>
              <a:t>Passo</a:t>
            </a:r>
            <a:r>
              <a:rPr lang="en-US" dirty="0">
                <a:latin typeface="Arial" charset="0"/>
              </a:rPr>
              <a:t> 2: Bits </a:t>
            </a:r>
            <a:r>
              <a:rPr lang="en-US" dirty="0" err="1">
                <a:latin typeface="Arial" charset="0"/>
              </a:rPr>
              <a:t>que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identificam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computadores</a:t>
            </a:r>
            <a:endParaRPr lang="en-US" dirty="0">
              <a:latin typeface="Arial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3048000"/>
            <a:ext cx="8458200" cy="3429000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None/>
            </a:pPr>
            <a:r>
              <a:rPr lang="en-US" sz="2000" b="1" u="sng" dirty="0" err="1">
                <a:latin typeface="Arial" charset="0"/>
                <a:cs typeface="Times New Roman" charset="0"/>
              </a:rPr>
              <a:t>Passo</a:t>
            </a:r>
            <a:r>
              <a:rPr lang="en-US" sz="2000" b="1" u="sng" dirty="0">
                <a:latin typeface="Arial" charset="0"/>
                <a:cs typeface="Times New Roman" charset="0"/>
              </a:rPr>
              <a:t> 2:</a:t>
            </a:r>
            <a:r>
              <a:rPr lang="en-US" sz="2000" b="1" dirty="0">
                <a:latin typeface="Arial" charset="0"/>
                <a:cs typeface="Times New Roman" charset="0"/>
              </a:rPr>
              <a:t>  </a:t>
            </a:r>
            <a:endParaRPr lang="en-US" sz="2000" dirty="0">
              <a:latin typeface="Arial" charset="0"/>
              <a:cs typeface="Times New Roman" charset="0"/>
            </a:endParaRPr>
          </a:p>
          <a:p>
            <a:pPr marL="457200" indent="-457200">
              <a:buFontTx/>
              <a:buNone/>
            </a:pPr>
            <a:r>
              <a:rPr lang="en-US" sz="2000" b="1" dirty="0" err="1">
                <a:latin typeface="Arial" charset="0"/>
                <a:cs typeface="Times New Roman" charset="0"/>
              </a:rPr>
              <a:t>Identifique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os</a:t>
            </a:r>
            <a:r>
              <a:rPr lang="en-US" sz="2000" b="1" dirty="0">
                <a:latin typeface="Arial" charset="0"/>
                <a:cs typeface="Times New Roman" charset="0"/>
              </a:rPr>
              <a:t> bits </a:t>
            </a:r>
            <a:r>
              <a:rPr lang="en-US" sz="2000" b="1" dirty="0" err="1">
                <a:latin typeface="Arial" charset="0"/>
                <a:cs typeface="Times New Roman" charset="0"/>
              </a:rPr>
              <a:t>que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endereçam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os</a:t>
            </a:r>
            <a:r>
              <a:rPr lang="en-US" sz="2000" b="1" dirty="0">
                <a:latin typeface="Arial" charset="0"/>
                <a:cs typeface="Times New Roman" charset="0"/>
              </a:rPr>
              <a:t> </a:t>
            </a:r>
            <a:r>
              <a:rPr lang="en-US" sz="2000" b="1" dirty="0" err="1">
                <a:latin typeface="Arial" charset="0"/>
                <a:cs typeface="Times New Roman" charset="0"/>
              </a:rPr>
              <a:t>computadores</a:t>
            </a:r>
            <a:r>
              <a:rPr lang="en-US" sz="2000" b="1" dirty="0">
                <a:latin typeface="Arial" charset="0"/>
                <a:cs typeface="Times New Roman" charset="0"/>
              </a:rPr>
              <a:t> e </a:t>
            </a:r>
            <a:r>
              <a:rPr lang="en-US" sz="2000" b="1" dirty="0" err="1">
                <a:latin typeface="Arial" charset="0"/>
                <a:cs typeface="Times New Roman" charset="0"/>
              </a:rPr>
              <a:t>escreva</a:t>
            </a:r>
            <a:r>
              <a:rPr lang="en-US" sz="2000" b="1" dirty="0">
                <a:latin typeface="Arial" charset="0"/>
                <a:cs typeface="Times New Roman" charset="0"/>
              </a:rPr>
              <a:t> a </a:t>
            </a:r>
            <a:r>
              <a:rPr lang="en-US" sz="2000" b="1" dirty="0" err="1">
                <a:latin typeface="Arial" charset="0"/>
                <a:cs typeface="Times New Roman" charset="0"/>
              </a:rPr>
              <a:t>máscara</a:t>
            </a:r>
            <a:r>
              <a:rPr lang="en-US" sz="2000" b="1" dirty="0">
                <a:latin typeface="Arial" charset="0"/>
                <a:cs typeface="Times New Roman" charset="0"/>
              </a:rPr>
              <a:t> de </a:t>
            </a:r>
            <a:r>
              <a:rPr lang="en-US" sz="2000" b="1" dirty="0" err="1">
                <a:latin typeface="Arial" charset="0"/>
                <a:cs typeface="Times New Roman" charset="0"/>
              </a:rPr>
              <a:t>rede</a:t>
            </a:r>
            <a:r>
              <a:rPr lang="en-US" sz="2000" b="1" dirty="0">
                <a:latin typeface="Arial" charset="0"/>
                <a:cs typeface="Times New Roman" charset="0"/>
              </a:rPr>
              <a:t> no </a:t>
            </a:r>
            <a:r>
              <a:rPr lang="en-US" sz="2000" b="1" dirty="0" err="1">
                <a:latin typeface="Arial" charset="0"/>
                <a:cs typeface="Times New Roman" charset="0"/>
              </a:rPr>
              <a:t>formato</a:t>
            </a:r>
            <a:r>
              <a:rPr lang="en-US" sz="2000" b="1" dirty="0">
                <a:latin typeface="Arial" charset="0"/>
                <a:cs typeface="Times New Roman" charset="0"/>
              </a:rPr>
              <a:t> X.X.X.X/W:</a:t>
            </a:r>
          </a:p>
          <a:p>
            <a:pPr marL="457200" indent="-457200">
              <a:buFontTx/>
              <a:buNone/>
            </a:pPr>
            <a:r>
              <a:rPr lang="en-US" sz="2000" dirty="0" err="1">
                <a:latin typeface="Arial" charset="0"/>
                <a:cs typeface="Times New Roman" charset="0"/>
              </a:rPr>
              <a:t>Método</a:t>
            </a:r>
            <a:r>
              <a:rPr lang="en-US" sz="2000" dirty="0">
                <a:latin typeface="Arial" charset="0"/>
                <a:cs typeface="Times New Roman" charset="0"/>
              </a:rPr>
              <a:t> </a:t>
            </a:r>
            <a:r>
              <a:rPr lang="en-US" sz="2000" dirty="0" err="1">
                <a:latin typeface="Arial" charset="0"/>
                <a:cs typeface="Times New Roman" charset="0"/>
              </a:rPr>
              <a:t>rápido</a:t>
            </a:r>
            <a:r>
              <a:rPr lang="en-US" sz="2000" dirty="0">
                <a:latin typeface="Arial" charset="0"/>
                <a:cs typeface="Times New Roman" charset="0"/>
              </a:rPr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latin typeface="Arial" charset="0"/>
              </a:rPr>
              <a:t>Encontre</a:t>
            </a:r>
            <a:r>
              <a:rPr lang="en-US" sz="2000" dirty="0">
                <a:latin typeface="Arial" charset="0"/>
              </a:rPr>
              <a:t> o </a:t>
            </a:r>
            <a:r>
              <a:rPr lang="en-US" sz="2000" dirty="0" err="1">
                <a:latin typeface="Arial" charset="0"/>
              </a:rPr>
              <a:t>último</a:t>
            </a:r>
            <a:r>
              <a:rPr lang="en-US" sz="2000" dirty="0">
                <a:latin typeface="Arial" charset="0"/>
              </a:rPr>
              <a:t> bit </a:t>
            </a:r>
            <a:r>
              <a:rPr lang="en-US" sz="2000" dirty="0" err="1">
                <a:latin typeface="Arial" charset="0"/>
              </a:rPr>
              <a:t>à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direita</a:t>
            </a:r>
            <a:r>
              <a:rPr lang="en-US" sz="2000" dirty="0">
                <a:latin typeface="Arial" charset="0"/>
              </a:rPr>
              <a:t> com 1 </a:t>
            </a:r>
            <a:r>
              <a:rPr lang="en-US" sz="2000" dirty="0" err="1">
                <a:latin typeface="Arial" charset="0"/>
              </a:rPr>
              <a:t>na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máscara</a:t>
            </a:r>
            <a:r>
              <a:rPr lang="en-US" sz="2000" dirty="0">
                <a:latin typeface="Arial" charset="0"/>
              </a:rPr>
              <a:t> da sub-</a:t>
            </a:r>
            <a:r>
              <a:rPr lang="en-US" sz="2000" dirty="0" err="1">
                <a:latin typeface="Arial" charset="0"/>
              </a:rPr>
              <a:t>rede</a:t>
            </a:r>
            <a:endParaRPr lang="en-US" sz="2000" dirty="0">
              <a:latin typeface="Arial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latin typeface="Arial" charset="0"/>
              </a:rPr>
              <a:t>Os</a:t>
            </a:r>
            <a:r>
              <a:rPr lang="en-US" sz="2000" dirty="0">
                <a:latin typeface="Arial" charset="0"/>
              </a:rPr>
              <a:t> bits </a:t>
            </a:r>
            <a:r>
              <a:rPr lang="en-US" sz="2000" dirty="0" err="1">
                <a:latin typeface="Arial" charset="0"/>
              </a:rPr>
              <a:t>à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esquerda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são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os</a:t>
            </a:r>
            <a:r>
              <a:rPr lang="en-US" sz="2000" dirty="0">
                <a:latin typeface="Arial" charset="0"/>
              </a:rPr>
              <a:t> bits </a:t>
            </a:r>
            <a:r>
              <a:rPr lang="en-US" sz="2000" dirty="0" err="1">
                <a:latin typeface="Arial" charset="0"/>
              </a:rPr>
              <a:t>que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endereçam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computadores</a:t>
            </a:r>
            <a:endParaRPr lang="en-US" sz="2000" dirty="0">
              <a:latin typeface="Arial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Arial" charset="0"/>
              </a:rPr>
              <a:t>Conte a </a:t>
            </a:r>
            <a:r>
              <a:rPr lang="en-US" sz="2000" dirty="0" err="1">
                <a:latin typeface="Arial" charset="0"/>
              </a:rPr>
              <a:t>quantidade</a:t>
            </a:r>
            <a:r>
              <a:rPr lang="en-US" sz="2000" dirty="0">
                <a:latin typeface="Arial" charset="0"/>
              </a:rPr>
              <a:t> de bits 1</a:t>
            </a:r>
          </a:p>
          <a:p>
            <a:pPr marL="457200" indent="-457200">
              <a:buFontTx/>
              <a:buAutoNum type="arabicPeriod"/>
            </a:pPr>
            <a:r>
              <a:rPr lang="en-US" sz="2000" dirty="0" err="1">
                <a:latin typeface="Arial" charset="0"/>
              </a:rPr>
              <a:t>Escreva</a:t>
            </a:r>
            <a:r>
              <a:rPr lang="en-US" sz="2000" dirty="0">
                <a:latin typeface="Arial" charset="0"/>
              </a:rPr>
              <a:t> o </a:t>
            </a:r>
            <a:r>
              <a:rPr lang="en-US" sz="2000" dirty="0" err="1">
                <a:latin typeface="Arial" charset="0"/>
              </a:rPr>
              <a:t>prefixo</a:t>
            </a:r>
            <a:r>
              <a:rPr lang="en-US" sz="2000" dirty="0">
                <a:latin typeface="Arial" charset="0"/>
              </a:rPr>
              <a:t> da </a:t>
            </a:r>
            <a:r>
              <a:rPr lang="en-US" sz="2000" dirty="0" err="1">
                <a:latin typeface="Arial" charset="0"/>
              </a:rPr>
              <a:t>rede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seguido</a:t>
            </a:r>
            <a:r>
              <a:rPr lang="en-US" sz="2000" dirty="0">
                <a:latin typeface="Arial" charset="0"/>
              </a:rPr>
              <a:t> da </a:t>
            </a:r>
            <a:r>
              <a:rPr lang="en-US" sz="2000" dirty="0" err="1">
                <a:latin typeface="Arial" charset="0"/>
              </a:rPr>
              <a:t>quantidade</a:t>
            </a:r>
            <a:r>
              <a:rPr lang="en-US" sz="2000" dirty="0">
                <a:latin typeface="Arial" charset="0"/>
              </a:rPr>
              <a:t> de bits 1:</a:t>
            </a:r>
            <a:r>
              <a:rPr lang="en-US" sz="1600" dirty="0">
                <a:latin typeface="Arial" charset="0"/>
              </a:rPr>
              <a:t> </a:t>
            </a:r>
          </a:p>
          <a:p>
            <a:pPr marL="0" indent="0">
              <a:buNone/>
            </a:pPr>
            <a:endParaRPr lang="en-US" sz="2000" b="1" dirty="0">
              <a:latin typeface="Arial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charset="0"/>
              </a:rPr>
              <a:t>						138.101.114.192/26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81000" y="1371600"/>
          <a:ext cx="830580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Document" r:id="rId3" imgW="5632920" imgH="1051560" progId="Word.Document.8">
                  <p:embed/>
                </p:oleObj>
              </mc:Choice>
              <mc:Fallback>
                <p:oleObj name="Document" r:id="rId3" imgW="5632920" imgH="1051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8305800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362200" y="2133600"/>
            <a:ext cx="5257800" cy="304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362200" y="1600200"/>
            <a:ext cx="5257800" cy="304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581400" y="1905000"/>
            <a:ext cx="0" cy="228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7620000" y="2133600"/>
            <a:ext cx="6858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7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11"/>
          <p:cNvSpPr>
            <a:spLocks noGrp="1" noChangeArrowheads="1"/>
          </p:cNvSpPr>
          <p:nvPr>
            <p:ph type="title"/>
          </p:nvPr>
        </p:nvSpPr>
        <p:spPr>
          <a:xfrm>
            <a:off x="342900" y="266700"/>
            <a:ext cx="8458200" cy="609600"/>
          </a:xfrm>
          <a:noFill/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</a:rPr>
              <a:t>Passo</a:t>
            </a:r>
            <a:r>
              <a:rPr lang="en-US" dirty="0">
                <a:latin typeface="Arial" charset="0"/>
              </a:rPr>
              <a:t> 3: </a:t>
            </a:r>
            <a:r>
              <a:rPr lang="en-US" dirty="0" err="1">
                <a:latin typeface="Arial" charset="0"/>
              </a:rPr>
              <a:t>Primeiro</a:t>
            </a:r>
            <a:r>
              <a:rPr lang="en-US" dirty="0">
                <a:latin typeface="Arial" charset="0"/>
              </a:rPr>
              <a:t> e </a:t>
            </a:r>
            <a:r>
              <a:rPr lang="en-US" dirty="0" err="1">
                <a:latin typeface="Arial" charset="0"/>
              </a:rPr>
              <a:t>último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endereço</a:t>
            </a:r>
            <a:r>
              <a:rPr lang="en-US" dirty="0">
                <a:latin typeface="Arial" charset="0"/>
              </a:rPr>
              <a:t> de host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4876800"/>
            <a:ext cx="8305800" cy="1752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Arial" charset="0"/>
              </a:rPr>
              <a:t>Host Portion</a:t>
            </a: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660066"/>
                </a:solidFill>
                <a:latin typeface="Arial" charset="0"/>
              </a:rPr>
              <a:t>Endereço</a:t>
            </a:r>
            <a:r>
              <a:rPr lang="en-US" sz="2000" b="1" dirty="0">
                <a:solidFill>
                  <a:srgbClr val="660066"/>
                </a:solidFill>
                <a:latin typeface="Arial" charset="0"/>
              </a:rPr>
              <a:t> da sub-</a:t>
            </a:r>
            <a:r>
              <a:rPr lang="en-US" sz="2000" b="1" dirty="0" err="1">
                <a:solidFill>
                  <a:srgbClr val="660066"/>
                </a:solidFill>
                <a:latin typeface="Arial" charset="0"/>
              </a:rPr>
              <a:t>rede</a:t>
            </a:r>
            <a:r>
              <a:rPr lang="en-US" sz="2000" b="1" dirty="0">
                <a:solidFill>
                  <a:schemeClr val="accent2"/>
                </a:solidFill>
                <a:latin typeface="Arial" charset="0"/>
              </a:rPr>
              <a:t>: </a:t>
            </a:r>
            <a:r>
              <a:rPr lang="en-US" sz="2000" dirty="0" err="1">
                <a:latin typeface="Arial" charset="0"/>
              </a:rPr>
              <a:t>todos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os</a:t>
            </a:r>
            <a:r>
              <a:rPr lang="en-US" sz="2000" dirty="0">
                <a:latin typeface="Arial" charset="0"/>
              </a:rPr>
              <a:t> bits de </a:t>
            </a:r>
            <a:r>
              <a:rPr lang="en-US" sz="2000" dirty="0" err="1">
                <a:latin typeface="Arial" charset="0"/>
              </a:rPr>
              <a:t>computador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em</a:t>
            </a:r>
            <a:r>
              <a:rPr lang="en-US" sz="2000" dirty="0">
                <a:latin typeface="Arial" charset="0"/>
              </a:rPr>
              <a:t> 0 </a:t>
            </a:r>
            <a:endParaRPr lang="en-US" sz="2000" b="1" dirty="0">
              <a:solidFill>
                <a:schemeClr val="accent2"/>
              </a:solidFill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chemeClr val="accent2"/>
                </a:solidFill>
                <a:latin typeface="Arial" charset="0"/>
              </a:rPr>
              <a:t>Primeiro</a:t>
            </a:r>
            <a:r>
              <a:rPr lang="en-US" sz="2000" b="1" dirty="0">
                <a:solidFill>
                  <a:schemeClr val="accent2"/>
                </a:solidFill>
                <a:latin typeface="Arial" charset="0"/>
              </a:rPr>
              <a:t> Host</a:t>
            </a:r>
            <a:r>
              <a:rPr lang="en-US" sz="2000" dirty="0">
                <a:latin typeface="Arial" charset="0"/>
              </a:rPr>
              <a:t>:  </a:t>
            </a:r>
            <a:r>
              <a:rPr lang="x-none" sz="2000" dirty="0">
                <a:latin typeface="Arial" charset="0"/>
              </a:rPr>
              <a:t>todos os bits de computador, menos o último, em 0</a:t>
            </a:r>
            <a:endParaRPr lang="en-US" sz="20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FF0000"/>
                </a:solidFill>
                <a:latin typeface="Arial" charset="0"/>
              </a:rPr>
              <a:t>Último</a:t>
            </a:r>
            <a:r>
              <a:rPr lang="en-US" sz="2000" b="1" dirty="0">
                <a:solidFill>
                  <a:srgbClr val="FF0000"/>
                </a:solidFill>
                <a:latin typeface="Arial" charset="0"/>
              </a:rPr>
              <a:t> Host</a:t>
            </a:r>
            <a:r>
              <a:rPr lang="en-US" sz="2000" dirty="0">
                <a:latin typeface="Arial" charset="0"/>
              </a:rPr>
              <a:t>:  </a:t>
            </a:r>
            <a:r>
              <a:rPr lang="x-none" sz="2000" dirty="0">
                <a:latin typeface="Arial" charset="0"/>
              </a:rPr>
              <a:t>todos os bits de computador, menos o último, em 1</a:t>
            </a:r>
            <a:endParaRPr lang="en-US" sz="20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09900"/>
                </a:solidFill>
                <a:latin typeface="Arial" charset="0"/>
              </a:rPr>
              <a:t>Broadcast</a:t>
            </a:r>
            <a:r>
              <a:rPr lang="en-US" sz="2000" dirty="0">
                <a:latin typeface="Arial" charset="0"/>
              </a:rPr>
              <a:t>: </a:t>
            </a:r>
            <a:r>
              <a:rPr lang="en-US" sz="2000" dirty="0" err="1">
                <a:latin typeface="Arial" charset="0"/>
              </a:rPr>
              <a:t>todos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os</a:t>
            </a:r>
            <a:r>
              <a:rPr lang="en-US" sz="2000" dirty="0">
                <a:latin typeface="Arial" charset="0"/>
              </a:rPr>
              <a:t> bits de </a:t>
            </a:r>
            <a:r>
              <a:rPr lang="en-US" sz="2000" dirty="0" err="1">
                <a:latin typeface="Arial" charset="0"/>
              </a:rPr>
              <a:t>computador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em</a:t>
            </a:r>
            <a:r>
              <a:rPr lang="en-US" sz="2000" dirty="0">
                <a:latin typeface="Arial" charset="0"/>
              </a:rPr>
              <a:t>  1</a:t>
            </a:r>
            <a:r>
              <a:rPr lang="ja-JP" altLang="en-US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s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143000" y="0"/>
          <a:ext cx="7543800" cy="518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Document" r:id="rId3" imgW="5632920" imgH="3866760" progId="Word.Document.8">
                  <p:embed/>
                </p:oleObj>
              </mc:Choice>
              <mc:Fallback>
                <p:oleObj name="Document" r:id="rId3" imgW="5632920" imgH="38667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7543800" cy="518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7772400" y="2743200"/>
            <a:ext cx="990600" cy="609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7772400" y="3429000"/>
            <a:ext cx="990600" cy="609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7772400" y="4114800"/>
            <a:ext cx="990600" cy="6096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1295400" y="2743200"/>
            <a:ext cx="1295400" cy="4572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1295400" y="3429000"/>
            <a:ext cx="1295400" cy="457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Rectangle 10"/>
          <p:cNvSpPr>
            <a:spLocks noChangeArrowheads="1"/>
          </p:cNvSpPr>
          <p:nvPr/>
        </p:nvSpPr>
        <p:spPr bwMode="auto">
          <a:xfrm>
            <a:off x="1295400" y="4191000"/>
            <a:ext cx="1295400" cy="457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Rectangle 12"/>
          <p:cNvSpPr>
            <a:spLocks noChangeArrowheads="1"/>
          </p:cNvSpPr>
          <p:nvPr/>
        </p:nvSpPr>
        <p:spPr bwMode="auto">
          <a:xfrm>
            <a:off x="7772400" y="1600200"/>
            <a:ext cx="914400" cy="304800"/>
          </a:xfrm>
          <a:prstGeom prst="rect">
            <a:avLst/>
          </a:prstGeom>
          <a:noFill/>
          <a:ln w="25400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9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143000" y="687388"/>
          <a:ext cx="7543800" cy="518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Document" r:id="rId3" imgW="5632920" imgH="3866760" progId="Word.Document.8">
                  <p:embed/>
                </p:oleObj>
              </mc:Choice>
              <mc:Fallback>
                <p:oleObj name="Document" r:id="rId3" imgW="5632920" imgH="38667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87388"/>
                        <a:ext cx="7543800" cy="518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943600" y="2057400"/>
            <a:ext cx="1828800" cy="304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7848600" y="2057400"/>
            <a:ext cx="7620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</a:rPr>
              <a:t>Passo</a:t>
            </a:r>
            <a:r>
              <a:rPr lang="en-US" dirty="0">
                <a:latin typeface="Arial" charset="0"/>
              </a:rPr>
              <a:t> 4: </a:t>
            </a:r>
            <a:r>
              <a:rPr lang="en-US" dirty="0" err="1">
                <a:latin typeface="Arial" charset="0"/>
              </a:rPr>
              <a:t>Número</a:t>
            </a:r>
            <a:r>
              <a:rPr lang="en-US" dirty="0">
                <a:latin typeface="Arial" charset="0"/>
              </a:rPr>
              <a:t> de </a:t>
            </a:r>
            <a:r>
              <a:rPr lang="en-US" dirty="0" err="1">
                <a:latin typeface="Arial" charset="0"/>
              </a:rPr>
              <a:t>computadores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por</a:t>
            </a:r>
            <a:r>
              <a:rPr lang="en-US" dirty="0">
                <a:latin typeface="Arial" charset="0"/>
              </a:rPr>
              <a:t> sub-</a:t>
            </a:r>
            <a:r>
              <a:rPr lang="en-US" dirty="0" err="1">
                <a:latin typeface="Arial" charset="0"/>
              </a:rPr>
              <a:t>rede</a:t>
            </a:r>
            <a:endParaRPr lang="en-US" dirty="0">
              <a:latin typeface="Arial" charset="0"/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idx="1"/>
          </p:nvPr>
        </p:nvSpPr>
        <p:spPr>
          <a:xfrm>
            <a:off x="381000" y="3352800"/>
            <a:ext cx="8534400" cy="3200400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rial" charset="0"/>
              </a:rPr>
              <a:t>Função</a:t>
            </a:r>
            <a:r>
              <a:rPr lang="en-US" dirty="0">
                <a:latin typeface="Arial" charset="0"/>
              </a:rPr>
              <a:t> do </a:t>
            </a:r>
            <a:r>
              <a:rPr lang="en-US" dirty="0" err="1">
                <a:latin typeface="Arial" charset="0"/>
              </a:rPr>
              <a:t>número</a:t>
            </a:r>
            <a:r>
              <a:rPr lang="en-US" dirty="0">
                <a:latin typeface="Arial" charset="0"/>
              </a:rPr>
              <a:t> de bits de </a:t>
            </a:r>
            <a:r>
              <a:rPr lang="en-US" dirty="0" err="1">
                <a:latin typeface="Arial" charset="0"/>
              </a:rPr>
              <a:t>computador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Bits </a:t>
            </a:r>
            <a:r>
              <a:rPr lang="en-US" dirty="0" err="1">
                <a:latin typeface="Arial" charset="0"/>
              </a:rPr>
              <a:t>para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endereçar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computador</a:t>
            </a:r>
            <a:r>
              <a:rPr lang="en-US" dirty="0">
                <a:latin typeface="Arial" charset="0"/>
              </a:rPr>
              <a:t> = 6</a:t>
            </a:r>
          </a:p>
          <a:p>
            <a:pPr lvl="1"/>
            <a:r>
              <a:rPr lang="en-US" dirty="0">
                <a:latin typeface="Arial" charset="0"/>
              </a:rPr>
              <a:t>2</a:t>
            </a:r>
            <a:r>
              <a:rPr lang="en-US" baseline="30000" dirty="0">
                <a:latin typeface="Arial" charset="0"/>
              </a:rPr>
              <a:t>6</a:t>
            </a:r>
            <a:r>
              <a:rPr lang="en-US" dirty="0">
                <a:latin typeface="Arial" charset="0"/>
              </a:rPr>
              <a:t> = 64</a:t>
            </a:r>
          </a:p>
          <a:p>
            <a:pPr lvl="1"/>
            <a:r>
              <a:rPr lang="en-US" dirty="0">
                <a:latin typeface="Arial" charset="0"/>
              </a:rPr>
              <a:t>64 </a:t>
            </a:r>
            <a:r>
              <a:rPr lang="en-US" dirty="0" err="1">
                <a:latin typeface="Arial" charset="0"/>
              </a:rPr>
              <a:t>endereços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por</a:t>
            </a:r>
            <a:r>
              <a:rPr lang="en-US" dirty="0">
                <a:latin typeface="Arial" charset="0"/>
              </a:rPr>
              <a:t> sub-</a:t>
            </a:r>
            <a:r>
              <a:rPr lang="en-US" dirty="0" err="1">
                <a:latin typeface="Arial" charset="0"/>
              </a:rPr>
              <a:t>rede</a:t>
            </a:r>
            <a:endParaRPr lang="en-US" dirty="0">
              <a:latin typeface="Arial" charset="0"/>
            </a:endParaRPr>
          </a:p>
          <a:p>
            <a:pPr lvl="2"/>
            <a:r>
              <a:rPr lang="en-US" dirty="0" err="1">
                <a:latin typeface="Arial" charset="0"/>
              </a:rPr>
              <a:t>Subtraia</a:t>
            </a:r>
            <a:r>
              <a:rPr lang="en-US" dirty="0">
                <a:latin typeface="Arial" charset="0"/>
              </a:rPr>
              <a:t> o </a:t>
            </a:r>
            <a:r>
              <a:rPr lang="en-US" dirty="0" err="1">
                <a:latin typeface="Arial" charset="0"/>
              </a:rPr>
              <a:t>endereço</a:t>
            </a:r>
            <a:r>
              <a:rPr lang="en-US" dirty="0">
                <a:latin typeface="Arial" charset="0"/>
              </a:rPr>
              <a:t> da sub-</a:t>
            </a:r>
            <a:r>
              <a:rPr lang="en-US" dirty="0" err="1">
                <a:latin typeface="Arial" charset="0"/>
              </a:rPr>
              <a:t>rede</a:t>
            </a:r>
            <a:r>
              <a:rPr lang="en-US" dirty="0">
                <a:latin typeface="Arial" charset="0"/>
              </a:rPr>
              <a:t> (</a:t>
            </a:r>
            <a:r>
              <a:rPr lang="en-US" dirty="0" err="1">
                <a:latin typeface="Arial" charset="0"/>
              </a:rPr>
              <a:t>todos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os</a:t>
            </a:r>
            <a:r>
              <a:rPr lang="en-US" dirty="0">
                <a:latin typeface="Arial" charset="0"/>
              </a:rPr>
              <a:t> bits de </a:t>
            </a:r>
            <a:r>
              <a:rPr lang="en-US" dirty="0" err="1">
                <a:latin typeface="Arial" charset="0"/>
              </a:rPr>
              <a:t>computador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em</a:t>
            </a:r>
            <a:r>
              <a:rPr lang="en-US" dirty="0">
                <a:latin typeface="Arial" charset="0"/>
              </a:rPr>
              <a:t> zero)</a:t>
            </a:r>
          </a:p>
          <a:p>
            <a:pPr lvl="2"/>
            <a:r>
              <a:rPr lang="en-US" dirty="0" err="1">
                <a:latin typeface="Arial" charset="0"/>
              </a:rPr>
              <a:t>Subtraia</a:t>
            </a:r>
            <a:r>
              <a:rPr lang="en-US" dirty="0">
                <a:latin typeface="Arial" charset="0"/>
              </a:rPr>
              <a:t> o </a:t>
            </a:r>
            <a:r>
              <a:rPr lang="en-US" dirty="0" err="1">
                <a:latin typeface="Arial" charset="0"/>
              </a:rPr>
              <a:t>endereço</a:t>
            </a:r>
            <a:r>
              <a:rPr lang="en-US" dirty="0">
                <a:latin typeface="Arial" charset="0"/>
              </a:rPr>
              <a:t> de broadcast (</a:t>
            </a:r>
            <a:r>
              <a:rPr lang="en-US" dirty="0" err="1">
                <a:latin typeface="Arial" charset="0"/>
              </a:rPr>
              <a:t>todos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os</a:t>
            </a:r>
            <a:r>
              <a:rPr lang="en-US" dirty="0">
                <a:latin typeface="Arial" charset="0"/>
              </a:rPr>
              <a:t> bits de </a:t>
            </a:r>
            <a:r>
              <a:rPr lang="en-US" dirty="0" err="1">
                <a:latin typeface="Arial" charset="0"/>
              </a:rPr>
              <a:t>computador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em</a:t>
            </a:r>
            <a:r>
              <a:rPr lang="en-US" dirty="0">
                <a:latin typeface="Arial" charset="0"/>
              </a:rPr>
              <a:t> um)</a:t>
            </a:r>
          </a:p>
          <a:p>
            <a:pPr lvl="1"/>
            <a:r>
              <a:rPr lang="en-US" dirty="0">
                <a:latin typeface="Arial" charset="0"/>
              </a:rPr>
              <a:t>Total: 62 </a:t>
            </a:r>
            <a:r>
              <a:rPr lang="en-US" dirty="0" err="1">
                <a:latin typeface="Arial" charset="0"/>
              </a:rPr>
              <a:t>computadores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1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CIDR: </a:t>
            </a:r>
            <a:r>
              <a:rPr lang="en-US" dirty="0" err="1"/>
              <a:t>Dividindo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sub-</a:t>
            </a:r>
            <a:r>
              <a:rPr lang="en-US" dirty="0" err="1"/>
              <a:t>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Uma sub-</a:t>
            </a:r>
            <a:r>
              <a:rPr lang="en-US" dirty="0" err="1"/>
              <a:t>rede</a:t>
            </a:r>
            <a:r>
              <a:rPr lang="en-US" dirty="0"/>
              <a:t> /20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subdividida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 sub-</a:t>
            </a:r>
            <a:r>
              <a:rPr lang="en-US" dirty="0" err="1"/>
              <a:t>redes</a:t>
            </a:r>
            <a:r>
              <a:rPr lang="en-US" dirty="0"/>
              <a:t> /21 (bit 21: 0 </a:t>
            </a:r>
            <a:r>
              <a:rPr lang="en-US" dirty="0" err="1"/>
              <a:t>ou</a:t>
            </a:r>
            <a:r>
              <a:rPr lang="en-US" dirty="0"/>
              <a:t> 1) </a:t>
            </a:r>
            <a:r>
              <a:rPr lang="en-US" b="1" dirty="0"/>
              <a:t>OU</a:t>
            </a:r>
          </a:p>
          <a:p>
            <a:pPr lvl="1"/>
            <a:r>
              <a:rPr lang="en-US" dirty="0"/>
              <a:t>4 sub-</a:t>
            </a:r>
            <a:r>
              <a:rPr lang="en-US" dirty="0" err="1"/>
              <a:t>redes</a:t>
            </a:r>
            <a:r>
              <a:rPr lang="en-US" dirty="0"/>
              <a:t> /22 (bits 21-2: 00, 01, 10, 11) </a:t>
            </a:r>
            <a:r>
              <a:rPr lang="en-US" b="1" dirty="0"/>
              <a:t>OU</a:t>
            </a:r>
          </a:p>
          <a:p>
            <a:pPr lvl="1"/>
            <a:r>
              <a:rPr lang="en-US" dirty="0"/>
              <a:t>1 sub-</a:t>
            </a:r>
            <a:r>
              <a:rPr lang="en-US" dirty="0" err="1"/>
              <a:t>rede</a:t>
            </a:r>
            <a:r>
              <a:rPr lang="en-US" dirty="0"/>
              <a:t> /21 e 2 sub-</a:t>
            </a:r>
            <a:r>
              <a:rPr lang="en-US" dirty="0" err="1"/>
              <a:t>redes</a:t>
            </a:r>
            <a:r>
              <a:rPr lang="en-US" dirty="0"/>
              <a:t> /22</a:t>
            </a:r>
            <a:r>
              <a:rPr lang="en-US" b="1" dirty="0"/>
              <a:t> OU</a:t>
            </a:r>
          </a:p>
          <a:p>
            <a:pPr lvl="1"/>
            <a:r>
              <a:rPr lang="en-US" dirty="0"/>
              <a:t>1 sub-</a:t>
            </a:r>
            <a:r>
              <a:rPr lang="en-US" dirty="0" err="1"/>
              <a:t>rede</a:t>
            </a:r>
            <a:r>
              <a:rPr lang="en-US" dirty="0"/>
              <a:t> /21 e 1 sub-</a:t>
            </a:r>
            <a:r>
              <a:rPr lang="en-US" dirty="0" err="1"/>
              <a:t>rede</a:t>
            </a:r>
            <a:r>
              <a:rPr lang="en-US" dirty="0"/>
              <a:t> /22 e 4 /23</a:t>
            </a:r>
          </a:p>
          <a:p>
            <a:pPr lvl="1"/>
            <a:r>
              <a:rPr lang="en-US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759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24000"/>
            <a:ext cx="7237413" cy="4978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Rede</a:t>
            </a:r>
            <a:r>
              <a:rPr lang="en-US" dirty="0"/>
              <a:t> 1: </a:t>
            </a:r>
            <a:r>
              <a:rPr lang="en-US" dirty="0" err="1"/>
              <a:t>até</a:t>
            </a:r>
            <a:r>
              <a:rPr lang="en-US" dirty="0"/>
              <a:t> 126 </a:t>
            </a:r>
            <a:r>
              <a:rPr lang="en-US" dirty="0" err="1"/>
              <a:t>computadores</a:t>
            </a:r>
            <a:endParaRPr lang="en-US" dirty="0"/>
          </a:p>
          <a:p>
            <a:pPr lvl="1"/>
            <a:r>
              <a:rPr lang="en-US" dirty="0"/>
              <a:t>150.164.128.128/25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150.164.128.0/25)</a:t>
            </a:r>
          </a:p>
          <a:p>
            <a:pPr lvl="1"/>
            <a:r>
              <a:rPr lang="en-US" dirty="0" err="1"/>
              <a:t>Máscara</a:t>
            </a:r>
            <a:r>
              <a:rPr lang="en-US" dirty="0"/>
              <a:t> 255.255.255.128</a:t>
            </a:r>
          </a:p>
          <a:p>
            <a:pPr lvl="1"/>
            <a:r>
              <a:rPr lang="en-US" dirty="0"/>
              <a:t>Broadcast </a:t>
            </a:r>
            <a:r>
              <a:rPr lang="en-US" dirty="0" err="1"/>
              <a:t>remoto</a:t>
            </a:r>
            <a:r>
              <a:rPr lang="en-US" dirty="0"/>
              <a:t> 150.164.128.255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150.164.128.127)</a:t>
            </a:r>
          </a:p>
          <a:p>
            <a:r>
              <a:rPr lang="en-US" dirty="0" err="1"/>
              <a:t>Rede</a:t>
            </a:r>
            <a:r>
              <a:rPr lang="en-US" dirty="0"/>
              <a:t> 2: </a:t>
            </a:r>
            <a:r>
              <a:rPr lang="en-US" dirty="0" err="1"/>
              <a:t>até</a:t>
            </a:r>
            <a:r>
              <a:rPr lang="en-US" dirty="0"/>
              <a:t> 62 </a:t>
            </a:r>
            <a:r>
              <a:rPr lang="en-US" dirty="0" err="1"/>
              <a:t>computadores</a:t>
            </a:r>
            <a:endParaRPr lang="en-US" dirty="0"/>
          </a:p>
          <a:p>
            <a:pPr lvl="1"/>
            <a:r>
              <a:rPr lang="en-US" dirty="0"/>
              <a:t>150.164.128.0/26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150.164.128.128/26)</a:t>
            </a:r>
          </a:p>
          <a:p>
            <a:pPr lvl="1"/>
            <a:r>
              <a:rPr lang="en-US" dirty="0" err="1"/>
              <a:t>Máscara</a:t>
            </a:r>
            <a:r>
              <a:rPr lang="en-US" dirty="0"/>
              <a:t> 255.255.255.192</a:t>
            </a:r>
          </a:p>
          <a:p>
            <a:pPr lvl="1"/>
            <a:r>
              <a:rPr lang="en-US" dirty="0"/>
              <a:t>Broadcast </a:t>
            </a:r>
            <a:r>
              <a:rPr lang="en-US" dirty="0" err="1"/>
              <a:t>remoto</a:t>
            </a:r>
            <a:r>
              <a:rPr lang="en-US" dirty="0"/>
              <a:t> 150.164.128.63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150.164.128.191)</a:t>
            </a:r>
            <a:endParaRPr lang="en-US" dirty="0"/>
          </a:p>
          <a:p>
            <a:r>
              <a:rPr lang="en-US" dirty="0" err="1"/>
              <a:t>Rede</a:t>
            </a:r>
            <a:r>
              <a:rPr lang="en-US" dirty="0"/>
              <a:t> 3: </a:t>
            </a:r>
            <a:r>
              <a:rPr lang="en-US" dirty="0" err="1"/>
              <a:t>até</a:t>
            </a:r>
            <a:r>
              <a:rPr lang="en-US" dirty="0"/>
              <a:t> 62 </a:t>
            </a:r>
            <a:r>
              <a:rPr lang="en-US" dirty="0" err="1"/>
              <a:t>computadores</a:t>
            </a:r>
            <a:endParaRPr lang="en-US" dirty="0"/>
          </a:p>
          <a:p>
            <a:pPr lvl="1"/>
            <a:r>
              <a:rPr lang="en-US" dirty="0"/>
              <a:t>150.164.128.64/26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150.164.128.192/26)</a:t>
            </a:r>
            <a:endParaRPr lang="en-US" dirty="0"/>
          </a:p>
          <a:p>
            <a:pPr lvl="1"/>
            <a:r>
              <a:rPr lang="en-US" dirty="0" err="1"/>
              <a:t>Máscara</a:t>
            </a:r>
            <a:r>
              <a:rPr lang="en-US" dirty="0"/>
              <a:t> 255.255.255.192</a:t>
            </a:r>
          </a:p>
          <a:p>
            <a:pPr lvl="1"/>
            <a:r>
              <a:rPr lang="en-US" dirty="0"/>
              <a:t>Broadcast </a:t>
            </a:r>
            <a:r>
              <a:rPr lang="en-US" dirty="0" err="1"/>
              <a:t>remoto</a:t>
            </a:r>
            <a:r>
              <a:rPr lang="en-US" dirty="0"/>
              <a:t> 150.164.128.127 </a:t>
            </a:r>
            <a:r>
              <a:rPr lang="en-US" b="1" dirty="0"/>
              <a:t>(</a:t>
            </a:r>
            <a:r>
              <a:rPr lang="en-US" b="1" dirty="0" err="1"/>
              <a:t>ou</a:t>
            </a:r>
            <a:r>
              <a:rPr lang="en-US" b="1" dirty="0"/>
              <a:t> 150.164.128.255)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36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63701"/>
            <a:ext cx="7237413" cy="3020696"/>
          </a:xfrm>
        </p:spPr>
        <p:txBody>
          <a:bodyPr>
            <a:normAutofit fontScale="92500"/>
          </a:bodyPr>
          <a:lstStyle/>
          <a:p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3 </a:t>
            </a:r>
            <a:r>
              <a:rPr lang="en-US" dirty="0" err="1"/>
              <a:t>departamentos</a:t>
            </a:r>
            <a:r>
              <a:rPr lang="en-US" dirty="0"/>
              <a:t>, com 128, 95 e 70 </a:t>
            </a:r>
            <a:r>
              <a:rPr lang="en-US" dirty="0" err="1"/>
              <a:t>computadores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departamento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um </a:t>
            </a:r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, 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receber</a:t>
            </a:r>
            <a:r>
              <a:rPr lang="en-US" dirty="0"/>
              <a:t> IPs </a:t>
            </a:r>
            <a:r>
              <a:rPr lang="en-US" dirty="0" err="1"/>
              <a:t>válidos</a:t>
            </a:r>
            <a:r>
              <a:rPr lang="en-US" dirty="0"/>
              <a:t>. </a:t>
            </a:r>
            <a:r>
              <a:rPr lang="en-US" dirty="0" err="1"/>
              <a:t>Aloque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10.0.0.0/23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(</a:t>
            </a:r>
            <a:r>
              <a:rPr lang="en-US" dirty="0" err="1"/>
              <a:t>preencha</a:t>
            </a:r>
            <a:r>
              <a:rPr lang="en-US" dirty="0"/>
              <a:t> a </a:t>
            </a:r>
            <a:r>
              <a:rPr lang="en-US" dirty="0" err="1"/>
              <a:t>tabela</a:t>
            </a:r>
            <a:r>
              <a:rPr lang="en-US" dirty="0"/>
              <a:t>):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21814"/>
              </p:ext>
            </p:extLst>
          </p:nvPr>
        </p:nvGraphicFramePr>
        <p:xfrm>
          <a:off x="1676400" y="4684396"/>
          <a:ext cx="6096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 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95 PCs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C: 70 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225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19200" y="1511300"/>
            <a:ext cx="7237413" cy="4113213"/>
          </a:xfrm>
        </p:spPr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 1: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Solução</a:t>
            </a:r>
            <a:r>
              <a:rPr lang="en-US" dirty="0"/>
              <a:t> 2: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740943"/>
              </p:ext>
            </p:extLst>
          </p:nvPr>
        </p:nvGraphicFramePr>
        <p:xfrm>
          <a:off x="1009648" y="2117092"/>
          <a:ext cx="718026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 PCs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10.0.0.0/24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10.0.0.255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10.0.1.0/25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10.0.1.127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10.0.1.128/25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05308"/>
              </p:ext>
            </p:extLst>
          </p:nvPr>
        </p:nvGraphicFramePr>
        <p:xfrm>
          <a:off x="952500" y="4644709"/>
          <a:ext cx="718026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128 PCs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10.0.1.0/24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10.0.1.255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10.0.0.0/25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10.0.0.127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10.0.0.128/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255.255.255.128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10.0.0.255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2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63701"/>
            <a:ext cx="7237413" cy="30206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3 </a:t>
            </a:r>
            <a:r>
              <a:rPr lang="en-US" dirty="0" err="1"/>
              <a:t>departamentos</a:t>
            </a:r>
            <a:r>
              <a:rPr lang="en-US" dirty="0"/>
              <a:t>, com 1000, 500 e 450 </a:t>
            </a:r>
            <a:r>
              <a:rPr lang="en-US" dirty="0" err="1"/>
              <a:t>computadores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departamento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um </a:t>
            </a:r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, 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receber</a:t>
            </a:r>
            <a:r>
              <a:rPr lang="en-US" dirty="0"/>
              <a:t> IPs </a:t>
            </a:r>
            <a:r>
              <a:rPr lang="en-US" dirty="0" err="1"/>
              <a:t>válidos</a:t>
            </a:r>
            <a:r>
              <a:rPr lang="en-US" dirty="0"/>
              <a:t>. </a:t>
            </a:r>
            <a:r>
              <a:rPr lang="en-US" dirty="0" err="1"/>
              <a:t>Aloque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150.164.128.0/21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(</a:t>
            </a:r>
            <a:r>
              <a:rPr lang="en-US" dirty="0" err="1"/>
              <a:t>preencha</a:t>
            </a:r>
            <a:r>
              <a:rPr lang="en-US" dirty="0"/>
              <a:t> a </a:t>
            </a:r>
            <a:r>
              <a:rPr lang="en-US" dirty="0" err="1"/>
              <a:t>tabela</a:t>
            </a:r>
            <a:r>
              <a:rPr lang="en-US" dirty="0"/>
              <a:t>):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78043"/>
              </p:ext>
            </p:extLst>
          </p:nvPr>
        </p:nvGraphicFramePr>
        <p:xfrm>
          <a:off x="1676400" y="4684396"/>
          <a:ext cx="6873692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500 PCs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C: 450 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70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– Um </a:t>
            </a:r>
            <a:r>
              <a:rPr lang="en-US" dirty="0" err="1"/>
              <a:t>produto</a:t>
            </a:r>
            <a:r>
              <a:rPr lang="en-US" dirty="0"/>
              <a:t> da </a:t>
            </a:r>
            <a:r>
              <a:rPr lang="en-US" dirty="0" err="1"/>
              <a:t>guerra</a:t>
            </a:r>
            <a:r>
              <a:rPr lang="en-US" dirty="0"/>
              <a:t> </a:t>
            </a:r>
            <a:r>
              <a:rPr lang="en-US" dirty="0" err="1"/>
              <a:t>fria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Micro-arquitetura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45" y="1556792"/>
            <a:ext cx="3313255" cy="5301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2776"/>
            <a:ext cx="3744416" cy="2808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192284"/>
            <a:ext cx="3332144" cy="2665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196752"/>
            <a:ext cx="305023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19200" y="1511300"/>
            <a:ext cx="7237413" cy="4113213"/>
          </a:xfrm>
        </p:spPr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 1: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Solução</a:t>
            </a:r>
            <a:r>
              <a:rPr lang="en-US" dirty="0"/>
              <a:t> 2: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35617"/>
              </p:ext>
            </p:extLst>
          </p:nvPr>
        </p:nvGraphicFramePr>
        <p:xfrm>
          <a:off x="740594" y="2117092"/>
          <a:ext cx="759054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 PCs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150.164.128.0/22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150.164.131.255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150.164.132.0/23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150.164.133.255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150.164.134.0/23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150.164.135.255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97289"/>
              </p:ext>
            </p:extLst>
          </p:nvPr>
        </p:nvGraphicFramePr>
        <p:xfrm>
          <a:off x="750679" y="4711055"/>
          <a:ext cx="759054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 PCs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150.164.132.0/22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150.164.135.255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150.164.128.0/23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150.164.129.255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150.164.130.0/23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150.164.131.255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22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(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entregar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63701"/>
            <a:ext cx="7237413" cy="28817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Uma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3 </a:t>
            </a:r>
            <a:r>
              <a:rPr lang="en-US" dirty="0" err="1"/>
              <a:t>departamentos</a:t>
            </a:r>
            <a:r>
              <a:rPr lang="en-US" dirty="0"/>
              <a:t>, com 2000, 750 e 200 </a:t>
            </a:r>
            <a:r>
              <a:rPr lang="en-US" dirty="0" err="1"/>
              <a:t>computadores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departamento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um </a:t>
            </a:r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, 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receber</a:t>
            </a:r>
            <a:r>
              <a:rPr lang="en-US" dirty="0"/>
              <a:t> IPs </a:t>
            </a:r>
            <a:r>
              <a:rPr lang="en-US" dirty="0" err="1"/>
              <a:t>válidos</a:t>
            </a:r>
            <a:r>
              <a:rPr lang="en-US" dirty="0"/>
              <a:t>. </a:t>
            </a:r>
            <a:r>
              <a:rPr lang="en-US" dirty="0" err="1"/>
              <a:t>Aloque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150.164.0.0/17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(</a:t>
            </a:r>
            <a:r>
              <a:rPr lang="en-US" dirty="0" err="1"/>
              <a:t>preencha</a:t>
            </a:r>
            <a:r>
              <a:rPr lang="en-US" dirty="0"/>
              <a:t> a </a:t>
            </a:r>
            <a:r>
              <a:rPr lang="en-US" dirty="0" err="1"/>
              <a:t>tabela</a:t>
            </a:r>
            <a:r>
              <a:rPr lang="en-US" dirty="0"/>
              <a:t>):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56823"/>
              </p:ext>
            </p:extLst>
          </p:nvPr>
        </p:nvGraphicFramePr>
        <p:xfrm>
          <a:off x="1676400" y="4684396"/>
          <a:ext cx="6873692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Depto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Rede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Máscara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End.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broadcast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000PCs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B: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750 PCs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C: 200 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0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</a:t>
            </a:r>
            <a:r>
              <a:rPr lang="en-US" dirty="0" err="1"/>
              <a:t>redes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Calculador</a:t>
            </a:r>
            <a:r>
              <a:rPr lang="en-US" dirty="0"/>
              <a:t> online de sub-</a:t>
            </a:r>
            <a:r>
              <a:rPr lang="en-US" dirty="0" err="1"/>
              <a:t>redes</a:t>
            </a:r>
            <a:endParaRPr lang="en-US" dirty="0"/>
          </a:p>
          <a:p>
            <a:pPr lvl="1"/>
            <a:r>
              <a:rPr lang="en-US" b="1" dirty="0">
                <a:hlinkClick r:id="rId2"/>
              </a:rPr>
              <a:t>http://www.subnet-calculator.com/cidr.php</a:t>
            </a:r>
            <a:r>
              <a:rPr lang="en-US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75" y="3680788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Agregação</a:t>
            </a:r>
            <a:r>
              <a:rPr lang="en-US" dirty="0"/>
              <a:t> de sub-</a:t>
            </a:r>
            <a:r>
              <a:rPr lang="en-US" dirty="0" err="1"/>
              <a:t>redes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3041650"/>
            <a:ext cx="71532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Torna</a:t>
            </a:r>
            <a:r>
              <a:rPr lang="en-US" dirty="0"/>
              <a:t> o roteamento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: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roteadores</a:t>
            </a:r>
            <a:endParaRPr lang="en-US" dirty="0"/>
          </a:p>
          <a:p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alto </a:t>
            </a:r>
            <a:r>
              <a:rPr lang="en-US" dirty="0" err="1"/>
              <a:t>desempenho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013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Casamento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prefixo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longo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Funcionamento</a:t>
            </a:r>
            <a:r>
              <a:rPr lang="en-US" dirty="0"/>
              <a:t> similar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prefixos</a:t>
            </a:r>
            <a:r>
              <a:rPr lang="en-US" dirty="0"/>
              <a:t> </a:t>
            </a:r>
            <a:r>
              <a:rPr lang="en-US" dirty="0" err="1"/>
              <a:t>internacionais</a:t>
            </a:r>
            <a:r>
              <a:rPr lang="en-US" dirty="0"/>
              <a:t>, </a:t>
            </a:r>
            <a:r>
              <a:rPr lang="en-US" dirty="0" err="1"/>
              <a:t>regionais</a:t>
            </a:r>
            <a:r>
              <a:rPr lang="en-US" dirty="0"/>
              <a:t> e de </a:t>
            </a:r>
            <a:r>
              <a:rPr lang="en-US" dirty="0" err="1"/>
              <a:t>operadora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telefonia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951" b="-52951"/>
          <a:stretch>
            <a:fillRect/>
          </a:stretch>
        </p:blipFill>
        <p:spPr bwMode="auto">
          <a:xfrm>
            <a:off x="965993" y="2744787"/>
            <a:ext cx="7237413" cy="41132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59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Função da topologia IP</a:t>
            </a:r>
          </a:p>
          <a:p>
            <a:r>
              <a:rPr lang="pt-BR" dirty="0"/>
              <a:t>Dentro de um AS (grande provedora, empresa multinacional):</a:t>
            </a:r>
          </a:p>
          <a:p>
            <a:pPr lvl="1"/>
            <a:r>
              <a:rPr lang="pt-BR" dirty="0"/>
              <a:t>RIP</a:t>
            </a:r>
          </a:p>
          <a:p>
            <a:pPr lvl="1"/>
            <a:r>
              <a:rPr lang="pt-BR" dirty="0"/>
              <a:t>OSPF</a:t>
            </a:r>
          </a:p>
          <a:p>
            <a:r>
              <a:rPr lang="pt-BR" dirty="0"/>
              <a:t>Fora de um AS</a:t>
            </a:r>
          </a:p>
          <a:p>
            <a:pPr lvl="1"/>
            <a:r>
              <a:rPr lang="pt-BR" dirty="0"/>
              <a:t>BGP</a:t>
            </a:r>
          </a:p>
        </p:txBody>
      </p:sp>
    </p:spTree>
    <p:extLst>
      <p:ext uri="{BB962C8B-B14F-4D97-AF65-F5344CB8AC3E}">
        <p14:creationId xmlns:p14="http://schemas.microsoft.com/office/powerpoint/2010/main" val="391380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Roteamento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Porque usar dois níveis?</a:t>
            </a:r>
          </a:p>
          <a:p>
            <a:r>
              <a:rPr lang="pt-BR" dirty="0"/>
              <a:t>Dentro do AS tudo é geralmente igual</a:t>
            </a:r>
          </a:p>
          <a:p>
            <a:pPr lvl="1"/>
            <a:r>
              <a:rPr lang="pt-BR" dirty="0"/>
              <a:t>Mesmo dono</a:t>
            </a:r>
          </a:p>
          <a:p>
            <a:pPr lvl="1"/>
            <a:r>
              <a:rPr lang="pt-BR" dirty="0"/>
              <a:t>Equipamentos parecidos</a:t>
            </a:r>
          </a:p>
          <a:p>
            <a:pPr lvl="1"/>
            <a:r>
              <a:rPr lang="pt-BR" dirty="0"/>
              <a:t>Não importa a rota por onde passa</a:t>
            </a:r>
          </a:p>
          <a:p>
            <a:r>
              <a:rPr lang="pt-BR" dirty="0"/>
              <a:t>Fora do AS as coisas mudam: a rota importa</a:t>
            </a:r>
          </a:p>
          <a:p>
            <a:pPr lvl="1"/>
            <a:r>
              <a:rPr lang="pt-BR" dirty="0"/>
              <a:t>Segurança nacional</a:t>
            </a:r>
          </a:p>
          <a:p>
            <a:pPr lvl="1"/>
            <a:r>
              <a:rPr lang="pt-BR" dirty="0"/>
              <a:t>Custo</a:t>
            </a:r>
          </a:p>
          <a:p>
            <a:pPr lvl="1"/>
            <a:r>
              <a:rPr lang="pt-BR" dirty="0"/>
              <a:t>Qualidade</a:t>
            </a:r>
          </a:p>
          <a:p>
            <a:pPr lvl="1"/>
            <a:r>
              <a:rPr lang="pt-BR" dirty="0"/>
              <a:t>Contratos de cooperação</a:t>
            </a:r>
          </a:p>
        </p:txBody>
      </p:sp>
    </p:spTree>
    <p:extLst>
      <p:ext uri="{BB962C8B-B14F-4D97-AF65-F5344CB8AC3E}">
        <p14:creationId xmlns:p14="http://schemas.microsoft.com/office/powerpoint/2010/main" val="2769231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OSPF</a:t>
            </a:r>
          </a:p>
        </p:txBody>
      </p:sp>
      <p:pic>
        <p:nvPicPr>
          <p:cNvPr id="4" name="Picture 5" descr="5-6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6775" y="1716088"/>
            <a:ext cx="4951413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9476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Transmitindo dados na rede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uma rede, o que vale é o endereço MAC, não o IP. Como sabemos então qual é o endereço MAC associado a um IP?</a:t>
            </a:r>
          </a:p>
          <a:p>
            <a:pPr marL="742950" lvl="2" indent="-342900"/>
            <a:r>
              <a:rPr lang="pt-BR" dirty="0"/>
              <a:t>Compartilhamento de arquivos dentro de uma rede Ethernet</a:t>
            </a:r>
          </a:p>
          <a:p>
            <a:pPr marL="742950" lvl="2" indent="-342900"/>
            <a:endParaRPr lang="pt-BR" dirty="0"/>
          </a:p>
          <a:p>
            <a:r>
              <a:rPr lang="pt-BR" dirty="0"/>
              <a:t>Na rede vale o endereço MAC, mas programamos usando IP. Como descobrir então o IP a partir de um MAC?</a:t>
            </a:r>
          </a:p>
        </p:txBody>
      </p:sp>
    </p:spTree>
    <p:extLst>
      <p:ext uri="{BB962C8B-B14F-4D97-AF65-F5344CB8AC3E}">
        <p14:creationId xmlns:p14="http://schemas.microsoft.com/office/powerpoint/2010/main" val="3140150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ICMP – Internet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/>
              <a:t>Protocol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Protocolo “</a:t>
            </a:r>
            <a:r>
              <a:rPr lang="pt-BR" dirty="0" err="1"/>
              <a:t>prajá</a:t>
            </a:r>
            <a:r>
              <a:rPr lang="pt-BR" dirty="0"/>
              <a:t>”: serviços de identificação do estado da rede, informes e testes</a:t>
            </a:r>
          </a:p>
          <a:p>
            <a:pPr lvl="1"/>
            <a:r>
              <a:rPr lang="pt-BR" dirty="0"/>
              <a:t>Ping e </a:t>
            </a:r>
            <a:r>
              <a:rPr lang="pt-BR" dirty="0" err="1"/>
              <a:t>traceroute</a:t>
            </a:r>
            <a:r>
              <a:rPr lang="pt-BR" dirty="0"/>
              <a:t> usam ICMP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Ping: ICMP indo e voltando</a:t>
            </a:r>
          </a:p>
          <a:p>
            <a:pPr lvl="1"/>
            <a:r>
              <a:rPr lang="pt-BR" dirty="0" err="1"/>
              <a:t>Traceroute</a:t>
            </a:r>
            <a:endParaRPr lang="pt-BR" dirty="0"/>
          </a:p>
          <a:p>
            <a:pPr lvl="1"/>
            <a:r>
              <a:rPr lang="pt-BR" dirty="0"/>
              <a:t>Informa problemas de fragmentação</a:t>
            </a:r>
          </a:p>
        </p:txBody>
      </p:sp>
    </p:spTree>
    <p:extLst>
      <p:ext uri="{BB962C8B-B14F-4D97-AF65-F5344CB8AC3E}">
        <p14:creationId xmlns:p14="http://schemas.microsoft.com/office/powerpoint/2010/main" val="129792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Interligação de redes</a:t>
            </a:r>
          </a:p>
          <a:p>
            <a:r>
              <a:rPr lang="pt-BR" dirty="0"/>
              <a:t>Assume o mínimo das redes</a:t>
            </a:r>
          </a:p>
          <a:p>
            <a:pPr lvl="1"/>
            <a:r>
              <a:rPr lang="pt-BR" dirty="0"/>
              <a:t>Redes enviam quadros</a:t>
            </a:r>
          </a:p>
          <a:p>
            <a:pPr lvl="1"/>
            <a:r>
              <a:rPr lang="pt-BR" dirty="0"/>
              <a:t>Quadros podem chegar a qualquer momento</a:t>
            </a:r>
          </a:p>
          <a:p>
            <a:pPr lvl="1"/>
            <a:r>
              <a:rPr lang="pt-BR" dirty="0"/>
              <a:t>Redes podem usar qualquer tecnologia</a:t>
            </a:r>
          </a:p>
          <a:p>
            <a:pPr lvl="1"/>
            <a:r>
              <a:rPr lang="pt-BR" dirty="0"/>
              <a:t>Tipo de endereçamento nas redes não importa</a:t>
            </a:r>
          </a:p>
        </p:txBody>
      </p:sp>
    </p:spTree>
    <p:extLst>
      <p:ext uri="{BB962C8B-B14F-4D97-AF65-F5344CB8AC3E}">
        <p14:creationId xmlns:p14="http://schemas.microsoft.com/office/powerpoint/2010/main" val="713691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Traceroute</a:t>
            </a:r>
            <a:r>
              <a:rPr lang="pt-BR" dirty="0"/>
              <a:t> e ICMP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 bwMode="auto">
          <a:xfrm>
            <a:off x="451339" y="1358900"/>
            <a:ext cx="8124092" cy="464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</a:t>
            </a:r>
            <a:r>
              <a:rPr lang="en-US" sz="1900" dirty="0" err="1">
                <a:latin typeface="Trebuchet MS" charset="0"/>
              </a:rPr>
              <a:t>transmissor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envia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uma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série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segmentos</a:t>
            </a:r>
            <a:r>
              <a:rPr lang="en-US" sz="1900" dirty="0">
                <a:latin typeface="Trebuchet MS" charset="0"/>
              </a:rPr>
              <a:t> UDP para o </a:t>
            </a:r>
            <a:r>
              <a:rPr lang="en-US" sz="1900" dirty="0" err="1">
                <a:latin typeface="Trebuchet MS" charset="0"/>
              </a:rPr>
              <a:t>destino</a:t>
            </a:r>
            <a:endParaRPr lang="en-US" sz="1900" dirty="0">
              <a:latin typeface="Trebuchet MS" charset="0"/>
            </a:endParaRP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1</a:t>
            </a:r>
            <a:r>
              <a:rPr lang="en-US" sz="1900" u="sng" baseline="30000" dirty="0">
                <a:latin typeface="Trebuchet MS" charset="0"/>
              </a:rPr>
              <a:t>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possui</a:t>
            </a:r>
            <a:r>
              <a:rPr lang="en-US" sz="1900" dirty="0">
                <a:latin typeface="Trebuchet MS" charset="0"/>
              </a:rPr>
              <a:t> TTL = 1</a:t>
            </a: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2</a:t>
            </a:r>
            <a:r>
              <a:rPr lang="en-US" sz="1900" u="sng" baseline="30000" dirty="0">
                <a:latin typeface="Trebuchet MS" charset="0"/>
              </a:rPr>
              <a:t>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possui</a:t>
            </a:r>
            <a:r>
              <a:rPr lang="en-US" sz="1900" dirty="0">
                <a:latin typeface="Trebuchet MS" charset="0"/>
              </a:rPr>
              <a:t> TTL = 2 etc.</a:t>
            </a: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n</a:t>
            </a:r>
            <a:r>
              <a:rPr lang="en-US" sz="1900" u="sng" baseline="30000" dirty="0">
                <a:latin typeface="Trebuchet MS" charset="0"/>
              </a:rPr>
              <a:t>o</a:t>
            </a:r>
            <a:r>
              <a:rPr lang="en-US" sz="1900" dirty="0">
                <a:latin typeface="Trebuchet MS" charset="0"/>
              </a:rPr>
              <a:t> de porta </a:t>
            </a:r>
            <a:r>
              <a:rPr lang="en-US" sz="1900" dirty="0" err="1">
                <a:latin typeface="Trebuchet MS" charset="0"/>
              </a:rPr>
              <a:t>improvável</a:t>
            </a:r>
            <a:endParaRPr lang="en-US" sz="1900" dirty="0">
              <a:latin typeface="Trebuchet MS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 err="1">
                <a:latin typeface="Trebuchet MS" charset="0"/>
              </a:rPr>
              <a:t>Quando</a:t>
            </a:r>
            <a:r>
              <a:rPr lang="en-US" sz="1900" dirty="0">
                <a:latin typeface="Trebuchet MS" charset="0"/>
              </a:rPr>
              <a:t> o </a:t>
            </a:r>
            <a:r>
              <a:rPr lang="en-US" sz="1900" dirty="0" err="1">
                <a:latin typeface="Trebuchet MS" charset="0"/>
              </a:rPr>
              <a:t>enésimo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datagrama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chega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ao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enésimo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roteador</a:t>
            </a:r>
            <a:r>
              <a:rPr lang="en-US" sz="1900" dirty="0">
                <a:latin typeface="Trebuchet MS" charset="0"/>
              </a:rPr>
              <a:t>:</a:t>
            </a: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</a:t>
            </a:r>
            <a:r>
              <a:rPr lang="en-US" sz="1900" dirty="0" err="1">
                <a:latin typeface="Trebuchet MS" charset="0"/>
              </a:rPr>
              <a:t>roteador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descarta</a:t>
            </a:r>
            <a:r>
              <a:rPr lang="en-US" sz="1900" dirty="0">
                <a:latin typeface="Trebuchet MS" charset="0"/>
              </a:rPr>
              <a:t> o </a:t>
            </a:r>
            <a:r>
              <a:rPr lang="en-US" sz="1900" dirty="0" err="1">
                <a:latin typeface="Trebuchet MS" charset="0"/>
              </a:rPr>
              <a:t>datagrama</a:t>
            </a:r>
            <a:endParaRPr lang="en-US" sz="1900" dirty="0">
              <a:latin typeface="Trebuchet MS" charset="0"/>
            </a:endParaRP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E </a:t>
            </a:r>
            <a:r>
              <a:rPr lang="en-US" sz="1900" dirty="0" err="1">
                <a:latin typeface="Trebuchet MS" charset="0"/>
              </a:rPr>
              <a:t>envia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à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origem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uma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mensagem</a:t>
            </a:r>
            <a:r>
              <a:rPr lang="en-US" sz="1900" dirty="0">
                <a:latin typeface="Trebuchet MS" charset="0"/>
              </a:rPr>
              <a:t> ICMP (type 11, code 0)</a:t>
            </a:r>
          </a:p>
          <a:p>
            <a:pPr marL="768350" lvl="1" indent="-57785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A </a:t>
            </a:r>
            <a:r>
              <a:rPr lang="en-US" sz="1900" dirty="0" err="1">
                <a:latin typeface="Trebuchet MS" charset="0"/>
              </a:rPr>
              <a:t>mensagem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inclui</a:t>
            </a:r>
            <a:r>
              <a:rPr lang="en-US" sz="1900" dirty="0">
                <a:latin typeface="Trebuchet MS" charset="0"/>
              </a:rPr>
              <a:t> o </a:t>
            </a:r>
            <a:r>
              <a:rPr lang="en-US" sz="1900" dirty="0" err="1">
                <a:latin typeface="Trebuchet MS" charset="0"/>
              </a:rPr>
              <a:t>nome</a:t>
            </a:r>
            <a:r>
              <a:rPr lang="en-US" sz="1900" dirty="0">
                <a:latin typeface="Trebuchet MS" charset="0"/>
              </a:rPr>
              <a:t> do </a:t>
            </a:r>
            <a:r>
              <a:rPr lang="en-US" sz="1900" dirty="0" err="1">
                <a:latin typeface="Trebuchet MS" charset="0"/>
              </a:rPr>
              <a:t>roteador</a:t>
            </a:r>
            <a:r>
              <a:rPr lang="en-US" sz="1900" dirty="0">
                <a:latin typeface="Trebuchet MS" charset="0"/>
              </a:rPr>
              <a:t> e o </a:t>
            </a:r>
            <a:r>
              <a:rPr lang="en-US" sz="1900" dirty="0" err="1">
                <a:latin typeface="Trebuchet MS" charset="0"/>
              </a:rPr>
              <a:t>endereço</a:t>
            </a:r>
            <a:r>
              <a:rPr lang="en-US" sz="1900" dirty="0">
                <a:latin typeface="Trebuchet MS" charset="0"/>
              </a:rPr>
              <a:t> IP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 err="1">
                <a:latin typeface="Trebuchet MS" charset="0"/>
              </a:rPr>
              <a:t>Quando</a:t>
            </a:r>
            <a:r>
              <a:rPr lang="en-US" sz="1900" dirty="0">
                <a:latin typeface="Trebuchet MS" charset="0"/>
              </a:rPr>
              <a:t> a </a:t>
            </a:r>
            <a:r>
              <a:rPr lang="en-US" sz="1900" dirty="0" err="1">
                <a:latin typeface="Trebuchet MS" charset="0"/>
              </a:rPr>
              <a:t>mensagem</a:t>
            </a:r>
            <a:r>
              <a:rPr lang="en-US" sz="1900" dirty="0">
                <a:latin typeface="Trebuchet MS" charset="0"/>
              </a:rPr>
              <a:t> ICMP </a:t>
            </a:r>
            <a:r>
              <a:rPr lang="en-US" sz="1900" dirty="0" err="1">
                <a:latin typeface="Trebuchet MS" charset="0"/>
              </a:rPr>
              <a:t>chega</a:t>
            </a:r>
            <a:r>
              <a:rPr lang="en-US" sz="1900" dirty="0">
                <a:latin typeface="Trebuchet MS" charset="0"/>
              </a:rPr>
              <a:t>, a </a:t>
            </a:r>
            <a:r>
              <a:rPr lang="en-US" sz="1900" dirty="0" err="1">
                <a:latin typeface="Trebuchet MS" charset="0"/>
              </a:rPr>
              <a:t>origem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calcula</a:t>
            </a:r>
            <a:r>
              <a:rPr lang="en-US" sz="1900" dirty="0">
                <a:latin typeface="Trebuchet MS" charset="0"/>
              </a:rPr>
              <a:t> o RTT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</a:t>
            </a:r>
            <a:r>
              <a:rPr lang="en-US" sz="1900" dirty="0" err="1">
                <a:latin typeface="Trebuchet MS" charset="0"/>
              </a:rPr>
              <a:t>traceroute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faz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isso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três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vezes</a:t>
            </a:r>
            <a:endParaRPr lang="en-US" sz="1900" dirty="0">
              <a:latin typeface="Trebuchet MS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 err="1">
                <a:solidFill>
                  <a:srgbClr val="FF8103"/>
                </a:solidFill>
                <a:latin typeface="Trebuchet MS" charset="0"/>
              </a:rPr>
              <a:t>Critério</a:t>
            </a:r>
            <a:r>
              <a:rPr lang="en-US" sz="1900" dirty="0">
                <a:solidFill>
                  <a:srgbClr val="FF8103"/>
                </a:solidFill>
                <a:latin typeface="Trebuchet MS" charset="0"/>
              </a:rPr>
              <a:t> de </a:t>
            </a:r>
            <a:r>
              <a:rPr lang="en-US" sz="1900" dirty="0" err="1">
                <a:solidFill>
                  <a:srgbClr val="FF8103"/>
                </a:solidFill>
                <a:latin typeface="Trebuchet MS" charset="0"/>
              </a:rPr>
              <a:t>interrupção</a:t>
            </a:r>
            <a:endParaRPr lang="en-US" sz="1900" dirty="0">
              <a:solidFill>
                <a:srgbClr val="FF8103"/>
              </a:solidFill>
              <a:latin typeface="Trebuchet MS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</a:t>
            </a:r>
            <a:r>
              <a:rPr lang="en-US" sz="1900" dirty="0" err="1">
                <a:latin typeface="Trebuchet MS" charset="0"/>
              </a:rPr>
              <a:t>segmento</a:t>
            </a:r>
            <a:r>
              <a:rPr lang="en-US" sz="1900" dirty="0">
                <a:latin typeface="Trebuchet MS" charset="0"/>
              </a:rPr>
              <a:t> UDP </a:t>
            </a:r>
            <a:r>
              <a:rPr lang="en-US" sz="1900" dirty="0" err="1">
                <a:latin typeface="Trebuchet MS" charset="0"/>
              </a:rPr>
              <a:t>finalmente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chega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ao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hospedeiro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destino</a:t>
            </a:r>
            <a:endParaRPr lang="en-US" sz="1900" dirty="0">
              <a:latin typeface="Trebuchet MS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>
                <a:latin typeface="Trebuchet MS" charset="0"/>
              </a:rPr>
              <a:t>O </a:t>
            </a:r>
            <a:r>
              <a:rPr lang="en-US" sz="1900" dirty="0" err="1">
                <a:latin typeface="Trebuchet MS" charset="0"/>
              </a:rPr>
              <a:t>destino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retorna</a:t>
            </a:r>
            <a:r>
              <a:rPr lang="en-US" sz="1900" dirty="0">
                <a:latin typeface="Trebuchet MS" charset="0"/>
              </a:rPr>
              <a:t> o </a:t>
            </a:r>
            <a:r>
              <a:rPr lang="en-US" sz="1900" dirty="0" err="1">
                <a:latin typeface="Trebuchet MS" charset="0"/>
              </a:rPr>
              <a:t>pacote</a:t>
            </a:r>
            <a:r>
              <a:rPr lang="en-US" sz="1900" dirty="0">
                <a:latin typeface="Trebuchet MS" charset="0"/>
              </a:rPr>
              <a:t> ICMP “</a:t>
            </a:r>
            <a:r>
              <a:rPr lang="en-US" sz="1900" dirty="0" err="1">
                <a:latin typeface="Trebuchet MS" charset="0"/>
              </a:rPr>
              <a:t>hospedeiro</a:t>
            </a:r>
            <a:r>
              <a:rPr lang="en-US" sz="1900" dirty="0">
                <a:latin typeface="Trebuchet MS" charset="0"/>
              </a:rPr>
              <a:t> unreachable” (type 3, code 3)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sz="1900" dirty="0" err="1">
                <a:latin typeface="Trebuchet MS" charset="0"/>
              </a:rPr>
              <a:t>Quando</a:t>
            </a:r>
            <a:r>
              <a:rPr lang="en-US" sz="1900" dirty="0">
                <a:latin typeface="Trebuchet MS" charset="0"/>
              </a:rPr>
              <a:t> a </a:t>
            </a:r>
            <a:r>
              <a:rPr lang="en-US" sz="1900" dirty="0" err="1">
                <a:latin typeface="Trebuchet MS" charset="0"/>
              </a:rPr>
              <a:t>origem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obtém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esse</a:t>
            </a:r>
            <a:r>
              <a:rPr lang="en-US" sz="1900" dirty="0">
                <a:latin typeface="Trebuchet MS" charset="0"/>
              </a:rPr>
              <a:t> ICMP, </a:t>
            </a:r>
            <a:r>
              <a:rPr lang="en-US" sz="1900" dirty="0" err="1">
                <a:latin typeface="Trebuchet MS" charset="0"/>
              </a:rPr>
              <a:t>ela</a:t>
            </a: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pára</a:t>
            </a:r>
            <a:r>
              <a:rPr lang="en-US" sz="1900" dirty="0">
                <a:latin typeface="Trebuchet MS" charset="0"/>
              </a:rPr>
              <a:t>.</a:t>
            </a:r>
          </a:p>
        </p:txBody>
      </p:sp>
      <p:sp>
        <p:nvSpPr>
          <p:cNvPr id="46082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4 - </a:t>
            </a:r>
            <a:fld id="{A2CD3D54-E759-F240-BCFA-A88AC1F65122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6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ICMP - </a:t>
            </a:r>
            <a:r>
              <a:rPr lang="pt-BR" dirty="0" err="1"/>
              <a:t>Traceroute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6629400"/>
            <a:ext cx="295275" cy="152400"/>
          </a:xfrm>
          <a:prstGeom prst="rect">
            <a:avLst/>
          </a:prstGeom>
        </p:spPr>
        <p:txBody>
          <a:bodyPr/>
          <a:lstStyle/>
          <a:p>
            <a:fld id="{BD3591A1-4D0D-4372-AF02-FD29A1B3AC5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network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8800" y="3319801"/>
            <a:ext cx="2590800" cy="1175999"/>
          </a:xfrm>
          <a:prstGeom prst="rect">
            <a:avLst/>
          </a:prstGeom>
        </p:spPr>
      </p:pic>
      <p:pic>
        <p:nvPicPr>
          <p:cNvPr id="7" name="Picture 6" descr="network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00600" y="3319801"/>
            <a:ext cx="2590800" cy="1175999"/>
          </a:xfrm>
          <a:prstGeom prst="rect">
            <a:avLst/>
          </a:prstGeom>
        </p:spPr>
      </p:pic>
      <p:pic>
        <p:nvPicPr>
          <p:cNvPr id="8" name="Picture 7" descr="ho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3662374"/>
            <a:ext cx="594643" cy="483495"/>
          </a:xfrm>
          <a:prstGeom prst="rect">
            <a:avLst/>
          </a:prstGeom>
        </p:spPr>
      </p:pic>
      <p:pic>
        <p:nvPicPr>
          <p:cNvPr id="9" name="Picture 8" descr="rou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0" y="3690719"/>
            <a:ext cx="614852" cy="426804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000" y="3548401"/>
            <a:ext cx="516936" cy="711440"/>
          </a:xfrm>
          <a:prstGeom prst="rect">
            <a:avLst/>
          </a:prstGeom>
        </p:spPr>
      </p:pic>
      <p:pic>
        <p:nvPicPr>
          <p:cNvPr id="11" name="Picture 10" descr="rou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1348" y="3690719"/>
            <a:ext cx="614852" cy="426804"/>
          </a:xfrm>
          <a:prstGeom prst="rect">
            <a:avLst/>
          </a:prstGeom>
        </p:spPr>
      </p:pic>
      <p:pic>
        <p:nvPicPr>
          <p:cNvPr id="12" name="Picture 11" descr="rou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690719"/>
            <a:ext cx="614852" cy="426804"/>
          </a:xfrm>
          <a:prstGeom prst="rect">
            <a:avLst/>
          </a:prstGeom>
        </p:spPr>
      </p:pic>
      <p:pic>
        <p:nvPicPr>
          <p:cNvPr id="13" name="Picture 12" descr="rout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4600" y="3690719"/>
            <a:ext cx="614852" cy="426804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 flipV="1">
            <a:off x="1128043" y="3904121"/>
            <a:ext cx="1157957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11" idx="1"/>
          </p:cNvCxnSpPr>
          <p:nvPr/>
        </p:nvCxnSpPr>
        <p:spPr>
          <a:xfrm>
            <a:off x="2900852" y="3904121"/>
            <a:ext cx="37049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3"/>
            <a:endCxn id="12" idx="1"/>
          </p:cNvCxnSpPr>
          <p:nvPr/>
        </p:nvCxnSpPr>
        <p:spPr>
          <a:xfrm>
            <a:off x="3886200" y="3904121"/>
            <a:ext cx="14478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3"/>
            <a:endCxn id="13" idx="1"/>
          </p:cNvCxnSpPr>
          <p:nvPr/>
        </p:nvCxnSpPr>
        <p:spPr>
          <a:xfrm>
            <a:off x="5948852" y="3904121"/>
            <a:ext cx="37574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0" y="3091201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itchFamily="34" charset="0"/>
              </a:rPr>
              <a:t>TTL=1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2200" y="3091201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itchFamily="34" charset="0"/>
              </a:rPr>
              <a:t>TTL=2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293880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itchFamily="34" charset="0"/>
              </a:rPr>
              <a:t>TTL=N</a:t>
            </a:r>
          </a:p>
        </p:txBody>
      </p:sp>
      <p:sp>
        <p:nvSpPr>
          <p:cNvPr id="21" name="Freeform 20"/>
          <p:cNvSpPr/>
          <p:nvPr/>
        </p:nvSpPr>
        <p:spPr>
          <a:xfrm flipV="1">
            <a:off x="1219200" y="3472201"/>
            <a:ext cx="1348352" cy="192437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352" h="192437">
                <a:moveTo>
                  <a:pt x="0" y="0"/>
                </a:moveTo>
                <a:cubicBezTo>
                  <a:pt x="228600" y="111071"/>
                  <a:pt x="533400" y="171773"/>
                  <a:pt x="758125" y="182105"/>
                </a:cubicBezTo>
                <a:cubicBezTo>
                  <a:pt x="982850" y="192437"/>
                  <a:pt x="1127501" y="152399"/>
                  <a:pt x="1348352" y="61993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V="1">
            <a:off x="1066800" y="4081801"/>
            <a:ext cx="1412929" cy="237210"/>
          </a:xfrm>
          <a:custGeom>
            <a:avLst/>
            <a:gdLst>
              <a:gd name="connsiteX0" fmla="*/ 1379349 w 1379349"/>
              <a:gd name="connsiteY0" fmla="*/ 330630 h 330630"/>
              <a:gd name="connsiteX1" fmla="*/ 418454 w 1379349"/>
              <a:gd name="connsiteY1" fmla="*/ 20664 h 330630"/>
              <a:gd name="connsiteX2" fmla="*/ 0 w 1379349"/>
              <a:gd name="connsiteY2" fmla="*/ 206644 h 330630"/>
              <a:gd name="connsiteX0" fmla="*/ 1412929 w 1412929"/>
              <a:gd name="connsiteY0" fmla="*/ 318576 h 370237"/>
              <a:gd name="connsiteX1" fmla="*/ 452034 w 1412929"/>
              <a:gd name="connsiteY1" fmla="*/ 8610 h 370237"/>
              <a:gd name="connsiteX2" fmla="*/ 0 w 1412929"/>
              <a:gd name="connsiteY2" fmla="*/ 370237 h 370237"/>
              <a:gd name="connsiteX0" fmla="*/ 1412929 w 1412929"/>
              <a:gd name="connsiteY0" fmla="*/ 185549 h 237210"/>
              <a:gd name="connsiteX1" fmla="*/ 533400 w 1412929"/>
              <a:gd name="connsiteY1" fmla="*/ 8610 h 237210"/>
              <a:gd name="connsiteX2" fmla="*/ 0 w 1412929"/>
              <a:gd name="connsiteY2" fmla="*/ 237210 h 2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929" h="237210">
                <a:moveTo>
                  <a:pt x="1412929" y="185549"/>
                </a:moveTo>
                <a:cubicBezTo>
                  <a:pt x="1047427" y="40898"/>
                  <a:pt x="768888" y="0"/>
                  <a:pt x="533400" y="8610"/>
                </a:cubicBezTo>
                <a:cubicBezTo>
                  <a:pt x="297912" y="17220"/>
                  <a:pt x="94281" y="133888"/>
                  <a:pt x="0" y="23721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b="1" dirty="0"/>
              <a:t>ICMP</a:t>
            </a:r>
          </a:p>
        </p:txBody>
      </p:sp>
      <p:sp>
        <p:nvSpPr>
          <p:cNvPr id="23" name="Freeform 22"/>
          <p:cNvSpPr/>
          <p:nvPr/>
        </p:nvSpPr>
        <p:spPr>
          <a:xfrm flipV="1">
            <a:off x="1219199" y="3396001"/>
            <a:ext cx="2286001" cy="241300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1" h="241300">
                <a:moveTo>
                  <a:pt x="0" y="0"/>
                </a:moveTo>
                <a:cubicBezTo>
                  <a:pt x="228600" y="111071"/>
                  <a:pt x="990601" y="215900"/>
                  <a:pt x="1371601" y="228600"/>
                </a:cubicBezTo>
                <a:cubicBezTo>
                  <a:pt x="1752601" y="241300"/>
                  <a:pt x="1934706" y="216975"/>
                  <a:pt x="2286001" y="7620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66801" y="4088975"/>
            <a:ext cx="2209800" cy="238645"/>
          </a:xfrm>
          <a:custGeom>
            <a:avLst/>
            <a:gdLst>
              <a:gd name="connsiteX0" fmla="*/ 1379349 w 1379349"/>
              <a:gd name="connsiteY0" fmla="*/ 330630 h 330630"/>
              <a:gd name="connsiteX1" fmla="*/ 418454 w 1379349"/>
              <a:gd name="connsiteY1" fmla="*/ 20664 h 330630"/>
              <a:gd name="connsiteX2" fmla="*/ 0 w 1379349"/>
              <a:gd name="connsiteY2" fmla="*/ 206644 h 330630"/>
              <a:gd name="connsiteX0" fmla="*/ 1412929 w 1412929"/>
              <a:gd name="connsiteY0" fmla="*/ 318576 h 370237"/>
              <a:gd name="connsiteX1" fmla="*/ 452034 w 1412929"/>
              <a:gd name="connsiteY1" fmla="*/ 8610 h 370237"/>
              <a:gd name="connsiteX2" fmla="*/ 0 w 1412929"/>
              <a:gd name="connsiteY2" fmla="*/ 370237 h 370237"/>
              <a:gd name="connsiteX0" fmla="*/ 1412929 w 1412929"/>
              <a:gd name="connsiteY0" fmla="*/ 185549 h 237210"/>
              <a:gd name="connsiteX1" fmla="*/ 533400 w 1412929"/>
              <a:gd name="connsiteY1" fmla="*/ 8610 h 237210"/>
              <a:gd name="connsiteX2" fmla="*/ 0 w 1412929"/>
              <a:gd name="connsiteY2" fmla="*/ 237210 h 237210"/>
              <a:gd name="connsiteX0" fmla="*/ 2209800 w 2209800"/>
              <a:gd name="connsiteY0" fmla="*/ 221425 h 230035"/>
              <a:gd name="connsiteX1" fmla="*/ 533400 w 2209800"/>
              <a:gd name="connsiteY1" fmla="*/ 1435 h 230035"/>
              <a:gd name="connsiteX2" fmla="*/ 0 w 2209800"/>
              <a:gd name="connsiteY2" fmla="*/ 230035 h 230035"/>
              <a:gd name="connsiteX0" fmla="*/ 2209800 w 2209800"/>
              <a:gd name="connsiteY0" fmla="*/ 306235 h 314845"/>
              <a:gd name="connsiteX1" fmla="*/ 609599 w 2209800"/>
              <a:gd name="connsiteY1" fmla="*/ 1435 h 314845"/>
              <a:gd name="connsiteX2" fmla="*/ 0 w 2209800"/>
              <a:gd name="connsiteY2" fmla="*/ 314845 h 314845"/>
              <a:gd name="connsiteX0" fmla="*/ 2209800 w 2209800"/>
              <a:gd name="connsiteY0" fmla="*/ 306235 h 314845"/>
              <a:gd name="connsiteX1" fmla="*/ 914399 w 2209800"/>
              <a:gd name="connsiteY1" fmla="*/ 1435 h 314845"/>
              <a:gd name="connsiteX2" fmla="*/ 0 w 2209800"/>
              <a:gd name="connsiteY2" fmla="*/ 314845 h 314845"/>
              <a:gd name="connsiteX0" fmla="*/ 2209800 w 2209800"/>
              <a:gd name="connsiteY0" fmla="*/ 230035 h 238645"/>
              <a:gd name="connsiteX1" fmla="*/ 685799 w 2209800"/>
              <a:gd name="connsiteY1" fmla="*/ 1435 h 238645"/>
              <a:gd name="connsiteX2" fmla="*/ 0 w 2209800"/>
              <a:gd name="connsiteY2" fmla="*/ 238645 h 2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38645">
                <a:moveTo>
                  <a:pt x="2209800" y="230035"/>
                </a:moveTo>
                <a:cubicBezTo>
                  <a:pt x="1844298" y="85384"/>
                  <a:pt x="1054099" y="0"/>
                  <a:pt x="685799" y="1435"/>
                </a:cubicBezTo>
                <a:cubicBezTo>
                  <a:pt x="317499" y="2870"/>
                  <a:pt x="94281" y="135323"/>
                  <a:pt x="0" y="238645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b="1" dirty="0"/>
              <a:t>ICMP</a:t>
            </a:r>
          </a:p>
        </p:txBody>
      </p:sp>
      <p:sp>
        <p:nvSpPr>
          <p:cNvPr id="25" name="Freeform 24"/>
          <p:cNvSpPr/>
          <p:nvPr/>
        </p:nvSpPr>
        <p:spPr>
          <a:xfrm flipV="1">
            <a:off x="1219201" y="3307101"/>
            <a:ext cx="4267200" cy="317500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  <a:gd name="connsiteX0" fmla="*/ 0 w 4267200"/>
              <a:gd name="connsiteY0" fmla="*/ 0 h 241300"/>
              <a:gd name="connsiteX1" fmla="*/ 1371601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241300"/>
              <a:gd name="connsiteX1" fmla="*/ 1523999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317500"/>
              <a:gd name="connsiteX1" fmla="*/ 1523999 w 4267200"/>
              <a:gd name="connsiteY1" fmla="*/ 304800 h 317500"/>
              <a:gd name="connsiteX2" fmla="*/ 4267200 w 4267200"/>
              <a:gd name="connsiteY2" fmla="*/ 76200 h 317500"/>
              <a:gd name="connsiteX0" fmla="*/ 0 w 4267200"/>
              <a:gd name="connsiteY0" fmla="*/ 0 h 317500"/>
              <a:gd name="connsiteX1" fmla="*/ 1752599 w 4267200"/>
              <a:gd name="connsiteY1" fmla="*/ 304800 h 317500"/>
              <a:gd name="connsiteX2" fmla="*/ 4267200 w 4267200"/>
              <a:gd name="connsiteY2" fmla="*/ 7620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317500">
                <a:moveTo>
                  <a:pt x="0" y="0"/>
                </a:moveTo>
                <a:cubicBezTo>
                  <a:pt x="228600" y="111071"/>
                  <a:pt x="1041399" y="292100"/>
                  <a:pt x="1752599" y="304800"/>
                </a:cubicBezTo>
                <a:cubicBezTo>
                  <a:pt x="2463799" y="317500"/>
                  <a:pt x="3915905" y="216975"/>
                  <a:pt x="4267200" y="7620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62400" y="3015001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rebuchet MS" pitchFamily="34" charset="0"/>
              </a:rPr>
              <a:t>TTL=3</a:t>
            </a:r>
          </a:p>
        </p:txBody>
      </p:sp>
      <p:sp>
        <p:nvSpPr>
          <p:cNvPr id="27" name="Freeform 26"/>
          <p:cNvSpPr/>
          <p:nvPr/>
        </p:nvSpPr>
        <p:spPr>
          <a:xfrm flipV="1">
            <a:off x="1219200" y="3000902"/>
            <a:ext cx="6705600" cy="699900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  <a:gd name="connsiteX0" fmla="*/ 0 w 4267200"/>
              <a:gd name="connsiteY0" fmla="*/ 0 h 241300"/>
              <a:gd name="connsiteX1" fmla="*/ 1371601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241300"/>
              <a:gd name="connsiteX1" fmla="*/ 1523999 w 4267200"/>
              <a:gd name="connsiteY1" fmla="*/ 228600 h 241300"/>
              <a:gd name="connsiteX2" fmla="*/ 4267200 w 4267200"/>
              <a:gd name="connsiteY2" fmla="*/ 76200 h 241300"/>
              <a:gd name="connsiteX0" fmla="*/ 0 w 6781800"/>
              <a:gd name="connsiteY0" fmla="*/ 0 h 228600"/>
              <a:gd name="connsiteX1" fmla="*/ 1523999 w 6781800"/>
              <a:gd name="connsiteY1" fmla="*/ 228600 h 228600"/>
              <a:gd name="connsiteX2" fmla="*/ 6781800 w 6781800"/>
              <a:gd name="connsiteY2" fmla="*/ 152400 h 228600"/>
              <a:gd name="connsiteX0" fmla="*/ 0 w 6781800"/>
              <a:gd name="connsiteY0" fmla="*/ 0 h 609600"/>
              <a:gd name="connsiteX1" fmla="*/ 2667000 w 6781800"/>
              <a:gd name="connsiteY1" fmla="*/ 609600 h 609600"/>
              <a:gd name="connsiteX2" fmla="*/ 6781800 w 6781800"/>
              <a:gd name="connsiteY2" fmla="*/ 152400 h 609600"/>
              <a:gd name="connsiteX0" fmla="*/ 0 w 6781800"/>
              <a:gd name="connsiteY0" fmla="*/ 0 h 609600"/>
              <a:gd name="connsiteX1" fmla="*/ 2667000 w 6781800"/>
              <a:gd name="connsiteY1" fmla="*/ 609600 h 609600"/>
              <a:gd name="connsiteX2" fmla="*/ 6781800 w 6781800"/>
              <a:gd name="connsiteY2" fmla="*/ 152400 h 609600"/>
              <a:gd name="connsiteX0" fmla="*/ 0 w 6781800"/>
              <a:gd name="connsiteY0" fmla="*/ 0 h 611322"/>
              <a:gd name="connsiteX1" fmla="*/ 2667000 w 6781800"/>
              <a:gd name="connsiteY1" fmla="*/ 609600 h 611322"/>
              <a:gd name="connsiteX2" fmla="*/ 6781800 w 6781800"/>
              <a:gd name="connsiteY2" fmla="*/ 152400 h 611322"/>
              <a:gd name="connsiteX0" fmla="*/ 0 w 6781800"/>
              <a:gd name="connsiteY0" fmla="*/ 0 h 643180"/>
              <a:gd name="connsiteX1" fmla="*/ 2667000 w 6781800"/>
              <a:gd name="connsiteY1" fmla="*/ 609600 h 643180"/>
              <a:gd name="connsiteX2" fmla="*/ 6781800 w 6781800"/>
              <a:gd name="connsiteY2" fmla="*/ 152400 h 643180"/>
              <a:gd name="connsiteX0" fmla="*/ 0 w 6248400"/>
              <a:gd name="connsiteY0" fmla="*/ 0 h 647700"/>
              <a:gd name="connsiteX1" fmla="*/ 2667000 w 6248400"/>
              <a:gd name="connsiteY1" fmla="*/ 609600 h 647700"/>
              <a:gd name="connsiteX2" fmla="*/ 6248400 w 6248400"/>
              <a:gd name="connsiteY2" fmla="*/ 228600 h 647700"/>
              <a:gd name="connsiteX0" fmla="*/ 0 w 6858000"/>
              <a:gd name="connsiteY0" fmla="*/ 0 h 647700"/>
              <a:gd name="connsiteX1" fmla="*/ 2667000 w 6858000"/>
              <a:gd name="connsiteY1" fmla="*/ 609600 h 647700"/>
              <a:gd name="connsiteX2" fmla="*/ 6858000 w 6858000"/>
              <a:gd name="connsiteY2" fmla="*/ 228600 h 647700"/>
              <a:gd name="connsiteX0" fmla="*/ 0 w 6858000"/>
              <a:gd name="connsiteY0" fmla="*/ 0 h 647700"/>
              <a:gd name="connsiteX1" fmla="*/ 2667000 w 6858000"/>
              <a:gd name="connsiteY1" fmla="*/ 609600 h 647700"/>
              <a:gd name="connsiteX2" fmla="*/ 6858000 w 6858000"/>
              <a:gd name="connsiteY2" fmla="*/ 228600 h 647700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699900"/>
              <a:gd name="connsiteX1" fmla="*/ 3048000 w 6705600"/>
              <a:gd name="connsiteY1" fmla="*/ 685801 h 699900"/>
              <a:gd name="connsiteX2" fmla="*/ 6705600 w 6705600"/>
              <a:gd name="connsiteY2" fmla="*/ 0 h 69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0" h="699900">
                <a:moveTo>
                  <a:pt x="0" y="84595"/>
                </a:moveTo>
                <a:cubicBezTo>
                  <a:pt x="228600" y="195666"/>
                  <a:pt x="1930400" y="699900"/>
                  <a:pt x="3048000" y="685801"/>
                </a:cubicBezTo>
                <a:cubicBezTo>
                  <a:pt x="4165600" y="671702"/>
                  <a:pt x="6319434" y="307383"/>
                  <a:pt x="6705600" y="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ghtning Bolt 27"/>
          <p:cNvSpPr/>
          <p:nvPr/>
        </p:nvSpPr>
        <p:spPr>
          <a:xfrm>
            <a:off x="5867400" y="3548401"/>
            <a:ext cx="457200" cy="685800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flipV="1">
            <a:off x="1092846" y="3478875"/>
            <a:ext cx="1474706" cy="185764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126354 w 1474706"/>
              <a:gd name="connsiteY0" fmla="*/ 0 h 185764"/>
              <a:gd name="connsiteX1" fmla="*/ 126354 w 1474706"/>
              <a:gd name="connsiteY1" fmla="*/ 40037 h 185764"/>
              <a:gd name="connsiteX2" fmla="*/ 884479 w 1474706"/>
              <a:gd name="connsiteY2" fmla="*/ 182105 h 185764"/>
              <a:gd name="connsiteX3" fmla="*/ 1474706 w 1474706"/>
              <a:gd name="connsiteY3" fmla="*/ 61993 h 18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06" h="185764">
                <a:moveTo>
                  <a:pt x="126354" y="0"/>
                </a:moveTo>
                <a:cubicBezTo>
                  <a:pt x="127215" y="0"/>
                  <a:pt x="0" y="9686"/>
                  <a:pt x="126354" y="40037"/>
                </a:cubicBezTo>
                <a:cubicBezTo>
                  <a:pt x="252708" y="70388"/>
                  <a:pt x="659754" y="178446"/>
                  <a:pt x="884479" y="182105"/>
                </a:cubicBezTo>
                <a:cubicBezTo>
                  <a:pt x="1109204" y="185764"/>
                  <a:pt x="1253855" y="152399"/>
                  <a:pt x="1474706" y="61993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flipV="1">
            <a:off x="1219200" y="3054500"/>
            <a:ext cx="4876800" cy="561706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  <a:gd name="connsiteX0" fmla="*/ 0 w 4267200"/>
              <a:gd name="connsiteY0" fmla="*/ 0 h 241300"/>
              <a:gd name="connsiteX1" fmla="*/ 1371601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241300"/>
              <a:gd name="connsiteX1" fmla="*/ 1523999 w 4267200"/>
              <a:gd name="connsiteY1" fmla="*/ 228600 h 241300"/>
              <a:gd name="connsiteX2" fmla="*/ 4267200 w 4267200"/>
              <a:gd name="connsiteY2" fmla="*/ 76200 h 241300"/>
              <a:gd name="connsiteX0" fmla="*/ 0 w 6781800"/>
              <a:gd name="connsiteY0" fmla="*/ 0 h 228600"/>
              <a:gd name="connsiteX1" fmla="*/ 1523999 w 6781800"/>
              <a:gd name="connsiteY1" fmla="*/ 228600 h 228600"/>
              <a:gd name="connsiteX2" fmla="*/ 6781800 w 6781800"/>
              <a:gd name="connsiteY2" fmla="*/ 152400 h 228600"/>
              <a:gd name="connsiteX0" fmla="*/ 0 w 6781800"/>
              <a:gd name="connsiteY0" fmla="*/ 0 h 609600"/>
              <a:gd name="connsiteX1" fmla="*/ 2667000 w 6781800"/>
              <a:gd name="connsiteY1" fmla="*/ 609600 h 609600"/>
              <a:gd name="connsiteX2" fmla="*/ 6781800 w 6781800"/>
              <a:gd name="connsiteY2" fmla="*/ 152400 h 609600"/>
              <a:gd name="connsiteX0" fmla="*/ 0 w 6781800"/>
              <a:gd name="connsiteY0" fmla="*/ 0 h 609600"/>
              <a:gd name="connsiteX1" fmla="*/ 2667000 w 6781800"/>
              <a:gd name="connsiteY1" fmla="*/ 609600 h 609600"/>
              <a:gd name="connsiteX2" fmla="*/ 6781800 w 6781800"/>
              <a:gd name="connsiteY2" fmla="*/ 152400 h 609600"/>
              <a:gd name="connsiteX0" fmla="*/ 0 w 6781800"/>
              <a:gd name="connsiteY0" fmla="*/ 0 h 611322"/>
              <a:gd name="connsiteX1" fmla="*/ 2667000 w 6781800"/>
              <a:gd name="connsiteY1" fmla="*/ 609600 h 611322"/>
              <a:gd name="connsiteX2" fmla="*/ 6781800 w 6781800"/>
              <a:gd name="connsiteY2" fmla="*/ 152400 h 611322"/>
              <a:gd name="connsiteX0" fmla="*/ 0 w 6781800"/>
              <a:gd name="connsiteY0" fmla="*/ 0 h 643180"/>
              <a:gd name="connsiteX1" fmla="*/ 2667000 w 6781800"/>
              <a:gd name="connsiteY1" fmla="*/ 609600 h 643180"/>
              <a:gd name="connsiteX2" fmla="*/ 6781800 w 6781800"/>
              <a:gd name="connsiteY2" fmla="*/ 152400 h 643180"/>
              <a:gd name="connsiteX0" fmla="*/ 0 w 6248400"/>
              <a:gd name="connsiteY0" fmla="*/ 0 h 647700"/>
              <a:gd name="connsiteX1" fmla="*/ 2667000 w 6248400"/>
              <a:gd name="connsiteY1" fmla="*/ 609600 h 647700"/>
              <a:gd name="connsiteX2" fmla="*/ 6248400 w 6248400"/>
              <a:gd name="connsiteY2" fmla="*/ 228600 h 647700"/>
              <a:gd name="connsiteX0" fmla="*/ 0 w 6858000"/>
              <a:gd name="connsiteY0" fmla="*/ 0 h 647700"/>
              <a:gd name="connsiteX1" fmla="*/ 2667000 w 6858000"/>
              <a:gd name="connsiteY1" fmla="*/ 609600 h 647700"/>
              <a:gd name="connsiteX2" fmla="*/ 6858000 w 6858000"/>
              <a:gd name="connsiteY2" fmla="*/ 228600 h 647700"/>
              <a:gd name="connsiteX0" fmla="*/ 0 w 6858000"/>
              <a:gd name="connsiteY0" fmla="*/ 0 h 647700"/>
              <a:gd name="connsiteX1" fmla="*/ 2667000 w 6858000"/>
              <a:gd name="connsiteY1" fmla="*/ 609600 h 647700"/>
              <a:gd name="connsiteX2" fmla="*/ 6858000 w 6858000"/>
              <a:gd name="connsiteY2" fmla="*/ 228600 h 647700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708294"/>
              <a:gd name="connsiteX1" fmla="*/ 2667000 w 6705600"/>
              <a:gd name="connsiteY1" fmla="*/ 694195 h 708294"/>
              <a:gd name="connsiteX2" fmla="*/ 6705600 w 6705600"/>
              <a:gd name="connsiteY2" fmla="*/ 0 h 708294"/>
              <a:gd name="connsiteX0" fmla="*/ 0 w 6705600"/>
              <a:gd name="connsiteY0" fmla="*/ 84595 h 699900"/>
              <a:gd name="connsiteX1" fmla="*/ 3048000 w 6705600"/>
              <a:gd name="connsiteY1" fmla="*/ 685801 h 699900"/>
              <a:gd name="connsiteX2" fmla="*/ 6705600 w 6705600"/>
              <a:gd name="connsiteY2" fmla="*/ 0 h 699900"/>
              <a:gd name="connsiteX0" fmla="*/ 0 w 6705600"/>
              <a:gd name="connsiteY0" fmla="*/ 84595 h 547500"/>
              <a:gd name="connsiteX1" fmla="*/ 3048000 w 6705600"/>
              <a:gd name="connsiteY1" fmla="*/ 533401 h 547500"/>
              <a:gd name="connsiteX2" fmla="*/ 6705600 w 6705600"/>
              <a:gd name="connsiteY2" fmla="*/ 0 h 547500"/>
              <a:gd name="connsiteX0" fmla="*/ 0 w 5181600"/>
              <a:gd name="connsiteY0" fmla="*/ 0 h 460107"/>
              <a:gd name="connsiteX1" fmla="*/ 3048000 w 5181600"/>
              <a:gd name="connsiteY1" fmla="*/ 448806 h 460107"/>
              <a:gd name="connsiteX2" fmla="*/ 5181600 w 5181600"/>
              <a:gd name="connsiteY2" fmla="*/ 67806 h 460107"/>
              <a:gd name="connsiteX0" fmla="*/ 0 w 4800600"/>
              <a:gd name="connsiteY0" fmla="*/ 0 h 460107"/>
              <a:gd name="connsiteX1" fmla="*/ 3048000 w 4800600"/>
              <a:gd name="connsiteY1" fmla="*/ 448806 h 460107"/>
              <a:gd name="connsiteX2" fmla="*/ 4800600 w 4800600"/>
              <a:gd name="connsiteY2" fmla="*/ 67805 h 460107"/>
              <a:gd name="connsiteX0" fmla="*/ 0 w 4800600"/>
              <a:gd name="connsiteY0" fmla="*/ 0 h 460107"/>
              <a:gd name="connsiteX1" fmla="*/ 3048000 w 4800600"/>
              <a:gd name="connsiteY1" fmla="*/ 448806 h 460107"/>
              <a:gd name="connsiteX2" fmla="*/ 4800600 w 4800600"/>
              <a:gd name="connsiteY2" fmla="*/ 67805 h 460107"/>
              <a:gd name="connsiteX0" fmla="*/ 0 w 4953000"/>
              <a:gd name="connsiteY0" fmla="*/ 0 h 510798"/>
              <a:gd name="connsiteX1" fmla="*/ 3048000 w 4953000"/>
              <a:gd name="connsiteY1" fmla="*/ 448806 h 510798"/>
              <a:gd name="connsiteX2" fmla="*/ 4953000 w 4953000"/>
              <a:gd name="connsiteY2" fmla="*/ 220205 h 510798"/>
              <a:gd name="connsiteX0" fmla="*/ 0 w 4953000"/>
              <a:gd name="connsiteY0" fmla="*/ 0 h 510798"/>
              <a:gd name="connsiteX1" fmla="*/ 3048000 w 4953000"/>
              <a:gd name="connsiteY1" fmla="*/ 448806 h 510798"/>
              <a:gd name="connsiteX2" fmla="*/ 4953000 w 4953000"/>
              <a:gd name="connsiteY2" fmla="*/ 220205 h 510798"/>
              <a:gd name="connsiteX0" fmla="*/ 0 w 4953000"/>
              <a:gd name="connsiteY0" fmla="*/ 0 h 485507"/>
              <a:gd name="connsiteX1" fmla="*/ 3048000 w 4953000"/>
              <a:gd name="connsiteY1" fmla="*/ 448806 h 485507"/>
              <a:gd name="connsiteX2" fmla="*/ 4953000 w 4953000"/>
              <a:gd name="connsiteY2" fmla="*/ 220205 h 485507"/>
              <a:gd name="connsiteX0" fmla="*/ 0 w 4953000"/>
              <a:gd name="connsiteY0" fmla="*/ 0 h 485507"/>
              <a:gd name="connsiteX1" fmla="*/ 3048000 w 4953000"/>
              <a:gd name="connsiteY1" fmla="*/ 448806 h 485507"/>
              <a:gd name="connsiteX2" fmla="*/ 4953000 w 4953000"/>
              <a:gd name="connsiteY2" fmla="*/ 220205 h 485507"/>
              <a:gd name="connsiteX0" fmla="*/ 0 w 4953000"/>
              <a:gd name="connsiteY0" fmla="*/ 0 h 561706"/>
              <a:gd name="connsiteX1" fmla="*/ 3048000 w 4953000"/>
              <a:gd name="connsiteY1" fmla="*/ 525005 h 561706"/>
              <a:gd name="connsiteX2" fmla="*/ 4953000 w 4953000"/>
              <a:gd name="connsiteY2" fmla="*/ 220205 h 561706"/>
              <a:gd name="connsiteX0" fmla="*/ 0 w 4953000"/>
              <a:gd name="connsiteY0" fmla="*/ 0 h 561706"/>
              <a:gd name="connsiteX1" fmla="*/ 3048000 w 4953000"/>
              <a:gd name="connsiteY1" fmla="*/ 525005 h 561706"/>
              <a:gd name="connsiteX2" fmla="*/ 4953000 w 4953000"/>
              <a:gd name="connsiteY2" fmla="*/ 220205 h 561706"/>
              <a:gd name="connsiteX0" fmla="*/ 0 w 4876800"/>
              <a:gd name="connsiteY0" fmla="*/ 0 h 561706"/>
              <a:gd name="connsiteX1" fmla="*/ 3048000 w 4876800"/>
              <a:gd name="connsiteY1" fmla="*/ 525005 h 561706"/>
              <a:gd name="connsiteX2" fmla="*/ 4876800 w 4876800"/>
              <a:gd name="connsiteY2" fmla="*/ 296405 h 56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6800" h="561706">
                <a:moveTo>
                  <a:pt x="0" y="0"/>
                </a:moveTo>
                <a:cubicBezTo>
                  <a:pt x="228600" y="111071"/>
                  <a:pt x="2063642" y="505094"/>
                  <a:pt x="3048000" y="525005"/>
                </a:cubicBezTo>
                <a:cubicBezTo>
                  <a:pt x="3873500" y="561706"/>
                  <a:pt x="4463512" y="463012"/>
                  <a:pt x="4876800" y="296405"/>
                </a:cubicBezTo>
              </a:path>
            </a:pathLst>
          </a:cu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5715000" y="2938801"/>
            <a:ext cx="685800" cy="762000"/>
          </a:xfrm>
          <a:prstGeom prst="mathMultiply">
            <a:avLst>
              <a:gd name="adj1" fmla="val 113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flipV="1">
            <a:off x="1219201" y="3307101"/>
            <a:ext cx="4267200" cy="317500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  <a:gd name="connsiteX0" fmla="*/ 0 w 4267200"/>
              <a:gd name="connsiteY0" fmla="*/ 0 h 241300"/>
              <a:gd name="connsiteX1" fmla="*/ 1371601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241300"/>
              <a:gd name="connsiteX1" fmla="*/ 1523999 w 4267200"/>
              <a:gd name="connsiteY1" fmla="*/ 228600 h 241300"/>
              <a:gd name="connsiteX2" fmla="*/ 4267200 w 4267200"/>
              <a:gd name="connsiteY2" fmla="*/ 76200 h 241300"/>
              <a:gd name="connsiteX0" fmla="*/ 0 w 4267200"/>
              <a:gd name="connsiteY0" fmla="*/ 0 h 317500"/>
              <a:gd name="connsiteX1" fmla="*/ 1523999 w 4267200"/>
              <a:gd name="connsiteY1" fmla="*/ 304800 h 317500"/>
              <a:gd name="connsiteX2" fmla="*/ 4267200 w 4267200"/>
              <a:gd name="connsiteY2" fmla="*/ 76200 h 317500"/>
              <a:gd name="connsiteX0" fmla="*/ 0 w 4267200"/>
              <a:gd name="connsiteY0" fmla="*/ 0 h 317500"/>
              <a:gd name="connsiteX1" fmla="*/ 1752599 w 4267200"/>
              <a:gd name="connsiteY1" fmla="*/ 304800 h 317500"/>
              <a:gd name="connsiteX2" fmla="*/ 4267200 w 4267200"/>
              <a:gd name="connsiteY2" fmla="*/ 7620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317500">
                <a:moveTo>
                  <a:pt x="0" y="0"/>
                </a:moveTo>
                <a:cubicBezTo>
                  <a:pt x="228600" y="111071"/>
                  <a:pt x="1041399" y="292100"/>
                  <a:pt x="1752599" y="304800"/>
                </a:cubicBezTo>
                <a:cubicBezTo>
                  <a:pt x="2463799" y="317500"/>
                  <a:pt x="3915905" y="216975"/>
                  <a:pt x="4267200" y="7620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1219199" y="3383301"/>
            <a:ext cx="2286001" cy="241300"/>
          </a:xfrm>
          <a:custGeom>
            <a:avLst/>
            <a:gdLst>
              <a:gd name="connsiteX0" fmla="*/ 0 w 1348352"/>
              <a:gd name="connsiteY0" fmla="*/ 0 h 242806"/>
              <a:gd name="connsiteX1" fmla="*/ 681925 w 1348352"/>
              <a:gd name="connsiteY1" fmla="*/ 232474 h 242806"/>
              <a:gd name="connsiteX2" fmla="*/ 1348352 w 1348352"/>
              <a:gd name="connsiteY2" fmla="*/ 61993 h 242806"/>
              <a:gd name="connsiteX0" fmla="*/ 0 w 1348352"/>
              <a:gd name="connsiteY0" fmla="*/ 0 h 268637"/>
              <a:gd name="connsiteX1" fmla="*/ 834325 w 1348352"/>
              <a:gd name="connsiteY1" fmla="*/ 258305 h 268637"/>
              <a:gd name="connsiteX2" fmla="*/ 1348352 w 1348352"/>
              <a:gd name="connsiteY2" fmla="*/ 61993 h 268637"/>
              <a:gd name="connsiteX0" fmla="*/ 0 w 1348352"/>
              <a:gd name="connsiteY0" fmla="*/ 0 h 192437"/>
              <a:gd name="connsiteX1" fmla="*/ 758125 w 1348352"/>
              <a:gd name="connsiteY1" fmla="*/ 182105 h 192437"/>
              <a:gd name="connsiteX2" fmla="*/ 1348352 w 1348352"/>
              <a:gd name="connsiteY2" fmla="*/ 61993 h 192437"/>
              <a:gd name="connsiteX0" fmla="*/ 0 w 1428427"/>
              <a:gd name="connsiteY0" fmla="*/ 0 h 335581"/>
              <a:gd name="connsiteX1" fmla="*/ 838200 w 1428427"/>
              <a:gd name="connsiteY1" fmla="*/ 304800 h 335581"/>
              <a:gd name="connsiteX2" fmla="*/ 1428427 w 1428427"/>
              <a:gd name="connsiteY2" fmla="*/ 184688 h 335581"/>
              <a:gd name="connsiteX0" fmla="*/ 0 w 2286001"/>
              <a:gd name="connsiteY0" fmla="*/ 0 h 317500"/>
              <a:gd name="connsiteX1" fmla="*/ 838200 w 2286001"/>
              <a:gd name="connsiteY1" fmla="*/ 304800 h 317500"/>
              <a:gd name="connsiteX2" fmla="*/ 2286001 w 2286001"/>
              <a:gd name="connsiteY2" fmla="*/ 76200 h 3175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393700"/>
              <a:gd name="connsiteX1" fmla="*/ 1752601 w 2286001"/>
              <a:gd name="connsiteY1" fmla="*/ 381000 h 393700"/>
              <a:gd name="connsiteX2" fmla="*/ 2286001 w 2286001"/>
              <a:gd name="connsiteY2" fmla="*/ 76200 h 393700"/>
              <a:gd name="connsiteX0" fmla="*/ 0 w 2286001"/>
              <a:gd name="connsiteY0" fmla="*/ 0 h 241300"/>
              <a:gd name="connsiteX1" fmla="*/ 1371601 w 2286001"/>
              <a:gd name="connsiteY1" fmla="*/ 228600 h 241300"/>
              <a:gd name="connsiteX2" fmla="*/ 2286001 w 2286001"/>
              <a:gd name="connsiteY2" fmla="*/ 7620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1" h="241300">
                <a:moveTo>
                  <a:pt x="0" y="0"/>
                </a:moveTo>
                <a:cubicBezTo>
                  <a:pt x="228600" y="111071"/>
                  <a:pt x="990601" y="215900"/>
                  <a:pt x="1371601" y="228600"/>
                </a:cubicBezTo>
                <a:cubicBezTo>
                  <a:pt x="1752601" y="241300"/>
                  <a:pt x="1934706" y="216975"/>
                  <a:pt x="2286001" y="76200"/>
                </a:cubicBezTo>
              </a:path>
            </a:pathLst>
          </a:custGeom>
          <a:ln w="381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3" idx="3"/>
            <a:endCxn id="10" idx="1"/>
          </p:cNvCxnSpPr>
          <p:nvPr/>
        </p:nvCxnSpPr>
        <p:spPr>
          <a:xfrm>
            <a:off x="6939452" y="3904121"/>
            <a:ext cx="1061548" cy="0"/>
          </a:xfrm>
          <a:prstGeom prst="line">
            <a:avLst/>
          </a:prstGeom>
          <a:ln w="3810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0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ICMP– </a:t>
            </a:r>
            <a:r>
              <a:rPr lang="en-US" dirty="0" err="1"/>
              <a:t>Descoberta</a:t>
            </a:r>
            <a:r>
              <a:rPr lang="en-US" dirty="0"/>
              <a:t> de MTU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286000"/>
            <a:ext cx="8248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91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Diagnosticando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Vídeo</a:t>
            </a:r>
            <a:r>
              <a:rPr lang="en-US" dirty="0"/>
              <a:t> no </a:t>
            </a:r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pt-BR" u="sng" dirty="0">
                <a:hlinkClick r:id="rId2"/>
              </a:rPr>
              <a:t>http://youtu.be/CV7yaVSVEuA</a:t>
            </a:r>
            <a:r>
              <a:rPr lang="pt-BR" dirty="0"/>
              <a:t>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(desculpem pela voz de taquara rachada)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3898900"/>
            <a:ext cx="2882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Descoberta de endereços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Antigamente: cada computador tinha o seu endereço IP fixo</a:t>
            </a:r>
          </a:p>
          <a:p>
            <a:endParaRPr lang="pt-BR" dirty="0"/>
          </a:p>
          <a:p>
            <a:r>
              <a:rPr lang="pt-BR" dirty="0"/>
              <a:t>Atualmente: plugou na rede, recebeu o endereço</a:t>
            </a:r>
          </a:p>
          <a:p>
            <a:endParaRPr lang="pt-BR" dirty="0"/>
          </a:p>
          <a:p>
            <a:r>
              <a:rPr lang="pt-BR" dirty="0"/>
              <a:t>Protocolo DHCP</a:t>
            </a:r>
          </a:p>
        </p:txBody>
      </p:sp>
    </p:spTree>
    <p:extLst>
      <p:ext uri="{BB962C8B-B14F-4D97-AF65-F5344CB8AC3E}">
        <p14:creationId xmlns:p14="http://schemas.microsoft.com/office/powerpoint/2010/main" val="3655829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DHCP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Computador começa com endereço 0.0.0.0</a:t>
            </a:r>
          </a:p>
          <a:p>
            <a:endParaRPr lang="pt-BR" dirty="0"/>
          </a:p>
          <a:p>
            <a:r>
              <a:rPr lang="pt-BR" dirty="0"/>
              <a:t>Envia requisição para o servidor DHCP</a:t>
            </a:r>
          </a:p>
          <a:p>
            <a:endParaRPr lang="pt-BR" dirty="0"/>
          </a:p>
          <a:p>
            <a:r>
              <a:rPr lang="pt-BR" dirty="0"/>
              <a:t>Servidor DHCP responde:</a:t>
            </a:r>
          </a:p>
          <a:p>
            <a:pPr lvl="1"/>
            <a:r>
              <a:rPr lang="pt-BR" dirty="0"/>
              <a:t>Endereço IP disponível</a:t>
            </a:r>
          </a:p>
          <a:p>
            <a:pPr lvl="1"/>
            <a:r>
              <a:rPr lang="pt-BR" dirty="0"/>
              <a:t>Tempo máximo para uso</a:t>
            </a:r>
          </a:p>
          <a:p>
            <a:pPr lvl="1"/>
            <a:endParaRPr lang="pt-BR" dirty="0"/>
          </a:p>
          <a:p>
            <a:r>
              <a:rPr lang="pt-BR" dirty="0"/>
              <a:t>Cliente deve renovar a custódia do endereço antes do tempo máximo estourar</a:t>
            </a:r>
          </a:p>
          <a:p>
            <a:endParaRPr lang="pt-BR" dirty="0"/>
          </a:p>
          <a:p>
            <a:r>
              <a:rPr lang="pt-BR" dirty="0"/>
              <a:t>Exemplo: Traces </a:t>
            </a:r>
            <a:r>
              <a:rPr lang="pt-BR" dirty="0" err="1"/>
              <a:t>wireshark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461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IPv4: esgotamento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842" cy="4525963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Más políticas de alocação de </a:t>
            </a:r>
            <a:r>
              <a:rPr lang="pt-BR" dirty="0" err="1"/>
              <a:t>IPs</a:t>
            </a:r>
            <a:endParaRPr lang="pt-BR" dirty="0"/>
          </a:p>
          <a:p>
            <a:r>
              <a:rPr lang="pt-BR" dirty="0"/>
              <a:t>IBM, HP, Dell e outras tem mais </a:t>
            </a:r>
            <a:r>
              <a:rPr lang="pt-BR" dirty="0" err="1"/>
              <a:t>IPs</a:t>
            </a:r>
            <a:r>
              <a:rPr lang="pt-BR" dirty="0"/>
              <a:t> que a África inteira!</a:t>
            </a:r>
          </a:p>
          <a:p>
            <a:endParaRPr lang="pt-BR" dirty="0"/>
          </a:p>
          <a:p>
            <a:r>
              <a:rPr lang="pt-BR" dirty="0"/>
              <a:t>Celulares, fornos de micro-ondas e outros já possuem IP</a:t>
            </a:r>
          </a:p>
          <a:p>
            <a:endParaRPr lang="pt-BR" dirty="0"/>
          </a:p>
          <a:p>
            <a:r>
              <a:rPr lang="pt-BR" dirty="0"/>
              <a:t>Mapa </a:t>
            </a:r>
            <a:r>
              <a:rPr lang="en-US" dirty="0">
                <a:sym typeface="Wingdings"/>
              </a:rPr>
              <a:t> XKCD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hlinkClick r:id="rId2"/>
              </a:rPr>
              <a:t>http://www.iana.org/assignments/ipv4-address-space/ipv4-address-space.xml#note15</a:t>
            </a:r>
            <a:endParaRPr lang="en-US" dirty="0"/>
          </a:p>
          <a:p>
            <a:endParaRPr lang="pt-BR" dirty="0"/>
          </a:p>
        </p:txBody>
      </p:sp>
      <p:pic>
        <p:nvPicPr>
          <p:cNvPr id="4" name="Picture 3" descr="map_of_the_internet20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189936"/>
            <a:ext cx="3797300" cy="5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1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Alocação de /8s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252220"/>
            <a:ext cx="7023100" cy="5618480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812800" y="1485900"/>
            <a:ext cx="4800600" cy="3098800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03/02/2011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Últimos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blocos</a:t>
            </a:r>
            <a:r>
              <a:rPr lang="en-US" b="1" dirty="0">
                <a:solidFill>
                  <a:schemeClr val="tx1"/>
                </a:solidFill>
              </a:rPr>
              <a:t> de IPv4 </a:t>
            </a:r>
            <a:r>
              <a:rPr lang="en-US" b="1" dirty="0" err="1">
                <a:solidFill>
                  <a:schemeClr val="tx1"/>
                </a:solidFill>
              </a:rPr>
              <a:t>passados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para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os</a:t>
            </a:r>
            <a:r>
              <a:rPr lang="en-US" b="1" dirty="0">
                <a:solidFill>
                  <a:schemeClr val="tx1"/>
                </a:solidFill>
              </a:rPr>
              <a:t> RIRs!</a:t>
            </a:r>
          </a:p>
        </p:txBody>
      </p:sp>
      <p:sp>
        <p:nvSpPr>
          <p:cNvPr id="3" name="Explosion 1 2"/>
          <p:cNvSpPr/>
          <p:nvPr/>
        </p:nvSpPr>
        <p:spPr>
          <a:xfrm>
            <a:off x="2540000" y="2603500"/>
            <a:ext cx="4800600" cy="3098800"/>
          </a:xfrm>
          <a:prstGeom prst="irregularSeal1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14/04/2011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Esgotamento</a:t>
            </a:r>
            <a:r>
              <a:rPr lang="en-US" b="1" dirty="0">
                <a:solidFill>
                  <a:schemeClr val="tx1"/>
                </a:solidFill>
              </a:rPr>
              <a:t> de IPv4 da </a:t>
            </a:r>
            <a:r>
              <a:rPr lang="en-US" b="1" dirty="0" err="1">
                <a:solidFill>
                  <a:schemeClr val="tx1"/>
                </a:solidFill>
              </a:rPr>
              <a:t>Ásia</a:t>
            </a:r>
            <a:r>
              <a:rPr lang="en-US" b="1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716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porca: NAT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de uma rede compartilham um endereço IP </a:t>
            </a:r>
            <a:r>
              <a:rPr lang="pt-BR" b="1" dirty="0" err="1"/>
              <a:t>roteável</a:t>
            </a:r>
            <a:r>
              <a:rPr lang="pt-BR" dirty="0"/>
              <a:t>, enquanto internamente usa-se endereços </a:t>
            </a:r>
            <a:r>
              <a:rPr lang="pt-BR" b="1" dirty="0"/>
              <a:t>não </a:t>
            </a:r>
            <a:r>
              <a:rPr lang="pt-BR" b="1" dirty="0" err="1"/>
              <a:t>roteáveis</a:t>
            </a:r>
            <a:r>
              <a:rPr lang="pt-BR" b="1" dirty="0"/>
              <a:t> </a:t>
            </a:r>
            <a:r>
              <a:rPr lang="pt-BR" dirty="0"/>
              <a:t>(para redes locais)</a:t>
            </a:r>
          </a:p>
          <a:p>
            <a:endParaRPr lang="pt-BR" dirty="0"/>
          </a:p>
          <a:p>
            <a:r>
              <a:rPr lang="pt-BR" dirty="0"/>
              <a:t>Vai contra a filosofia do IP, onde cada computador deve ter um endereço único</a:t>
            </a:r>
          </a:p>
        </p:txBody>
      </p:sp>
    </p:spTree>
    <p:extLst>
      <p:ext uri="{BB962C8B-B14F-4D97-AF65-F5344CB8AC3E}">
        <p14:creationId xmlns:p14="http://schemas.microsoft.com/office/powerpoint/2010/main" val="160171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NAT</a:t>
            </a:r>
          </a:p>
        </p:txBody>
      </p:sp>
      <p:pic>
        <p:nvPicPr>
          <p:cNvPr id="4" name="Picture 5" descr="5-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575" y="2124075"/>
            <a:ext cx="6400800" cy="378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46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705708" y="2124075"/>
            <a:ext cx="6534150" cy="4076700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1638301" y="2190750"/>
            <a:ext cx="6534150" cy="40767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3881805" y="3963989"/>
            <a:ext cx="923192" cy="1171575"/>
          </a:xfrm>
          <a:prstGeom prst="rect">
            <a:avLst/>
          </a:prstGeom>
          <a:solidFill>
            <a:srgbClr val="3399FF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 sz="1900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3839308" y="4006851"/>
            <a:ext cx="923192" cy="1171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0" name="Text Box 9"/>
          <p:cNvSpPr txBox="1">
            <a:spLocks noChangeArrowheads="1"/>
          </p:cNvSpPr>
          <p:nvPr/>
        </p:nvSpPr>
        <p:spPr bwMode="auto">
          <a:xfrm>
            <a:off x="3775653" y="4251326"/>
            <a:ext cx="107541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Tabela</a:t>
            </a:r>
          </a:p>
          <a:p>
            <a:pPr algn="ctr"/>
            <a:r>
              <a:rPr lang="en-US" sz="1900">
                <a:latin typeface="Trebuchet MS" charset="0"/>
              </a:rPr>
              <a:t>de rotas</a:t>
            </a:r>
          </a:p>
        </p:txBody>
      </p:sp>
      <p:sp>
        <p:nvSpPr>
          <p:cNvPr id="3081" name="Line 10"/>
          <p:cNvSpPr>
            <a:spLocks noChangeShapeType="1"/>
          </p:cNvSpPr>
          <p:nvPr/>
        </p:nvSpPr>
        <p:spPr bwMode="auto">
          <a:xfrm>
            <a:off x="3949212" y="4102100"/>
            <a:ext cx="6901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2" name="Line 11"/>
          <p:cNvSpPr>
            <a:spLocks noChangeShapeType="1"/>
          </p:cNvSpPr>
          <p:nvPr/>
        </p:nvSpPr>
        <p:spPr bwMode="auto">
          <a:xfrm>
            <a:off x="3958004" y="4187825"/>
            <a:ext cx="6901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3" name="Line 12"/>
          <p:cNvSpPr>
            <a:spLocks noChangeShapeType="1"/>
          </p:cNvSpPr>
          <p:nvPr/>
        </p:nvSpPr>
        <p:spPr bwMode="auto">
          <a:xfrm>
            <a:off x="3962400" y="4273550"/>
            <a:ext cx="69019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4" name="Line 13"/>
          <p:cNvSpPr>
            <a:spLocks noChangeShapeType="1"/>
          </p:cNvSpPr>
          <p:nvPr/>
        </p:nvSpPr>
        <p:spPr bwMode="auto">
          <a:xfrm>
            <a:off x="3949212" y="4868863"/>
            <a:ext cx="6901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5" name="Line 14"/>
          <p:cNvSpPr>
            <a:spLocks noChangeShapeType="1"/>
          </p:cNvSpPr>
          <p:nvPr/>
        </p:nvSpPr>
        <p:spPr bwMode="auto">
          <a:xfrm>
            <a:off x="3953608" y="4949825"/>
            <a:ext cx="69019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6" name="Line 15"/>
          <p:cNvSpPr>
            <a:spLocks noChangeShapeType="1"/>
          </p:cNvSpPr>
          <p:nvPr/>
        </p:nvSpPr>
        <p:spPr bwMode="auto">
          <a:xfrm>
            <a:off x="3958004" y="5030788"/>
            <a:ext cx="6901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7" name="Rectangle 16"/>
          <p:cNvSpPr>
            <a:spLocks noGrp="1" noChangeArrowheads="1"/>
          </p:cNvSpPr>
          <p:nvPr>
            <p:ph sz="half" idx="1"/>
          </p:nvPr>
        </p:nvSpPr>
        <p:spPr bwMode="auto">
          <a:xfrm>
            <a:off x="1572358" y="1476375"/>
            <a:ext cx="6645519" cy="438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 typeface="ZapfDingbats" pitchFamily="82" charset="2"/>
              <a:buNone/>
            </a:pPr>
            <a:r>
              <a:rPr lang="en-US" sz="1900" b="1" dirty="0" err="1">
                <a:latin typeface="Trebuchet MS" charset="0"/>
              </a:rPr>
              <a:t>Entidade</a:t>
            </a:r>
            <a:r>
              <a:rPr lang="en-US" sz="1900" b="1" dirty="0">
                <a:latin typeface="Trebuchet MS" charset="0"/>
              </a:rPr>
              <a:t> de </a:t>
            </a:r>
            <a:r>
              <a:rPr lang="en-US" sz="1900" b="1" dirty="0" err="1">
                <a:latin typeface="Trebuchet MS" charset="0"/>
              </a:rPr>
              <a:t>rede</a:t>
            </a:r>
            <a:r>
              <a:rPr lang="en-US" sz="1900" b="1" dirty="0">
                <a:latin typeface="Trebuchet MS" charset="0"/>
              </a:rPr>
              <a:t> </a:t>
            </a:r>
            <a:r>
              <a:rPr lang="en-US" sz="1900" b="1" dirty="0" err="1">
                <a:latin typeface="Trebuchet MS" charset="0"/>
              </a:rPr>
              <a:t>em</a:t>
            </a:r>
            <a:r>
              <a:rPr lang="en-US" sz="1900" b="1" dirty="0">
                <a:latin typeface="Trebuchet MS" charset="0"/>
              </a:rPr>
              <a:t> </a:t>
            </a:r>
            <a:r>
              <a:rPr lang="en-US" sz="1900" b="1" dirty="0" err="1">
                <a:latin typeface="Trebuchet MS" charset="0"/>
              </a:rPr>
              <a:t>roteadores</a:t>
            </a:r>
            <a:r>
              <a:rPr lang="en-US" sz="1900" b="1" dirty="0">
                <a:latin typeface="Trebuchet MS" charset="0"/>
              </a:rPr>
              <a:t> </a:t>
            </a:r>
            <a:r>
              <a:rPr lang="en-US" sz="1900" b="1" dirty="0" err="1">
                <a:latin typeface="Trebuchet MS" charset="0"/>
              </a:rPr>
              <a:t>ou</a:t>
            </a:r>
            <a:r>
              <a:rPr lang="en-US" sz="1900" b="1" dirty="0">
                <a:latin typeface="Trebuchet MS" charset="0"/>
              </a:rPr>
              <a:t> </a:t>
            </a:r>
            <a:r>
              <a:rPr lang="en-US" sz="1900" b="1" dirty="0" err="1">
                <a:latin typeface="Trebuchet MS" charset="0"/>
              </a:rPr>
              <a:t>hospedeiros</a:t>
            </a:r>
            <a:r>
              <a:rPr lang="en-US" sz="1900" b="1" dirty="0">
                <a:latin typeface="Trebuchet MS" charset="0"/>
              </a:rPr>
              <a:t>:</a:t>
            </a:r>
          </a:p>
        </p:txBody>
      </p:sp>
      <p:sp>
        <p:nvSpPr>
          <p:cNvPr id="3088" name="Line 17"/>
          <p:cNvSpPr>
            <a:spLocks noChangeShapeType="1"/>
          </p:cNvSpPr>
          <p:nvPr/>
        </p:nvSpPr>
        <p:spPr bwMode="auto">
          <a:xfrm flipV="1">
            <a:off x="1629508" y="5753101"/>
            <a:ext cx="6504843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9" name="Line 18"/>
          <p:cNvSpPr>
            <a:spLocks noChangeShapeType="1"/>
          </p:cNvSpPr>
          <p:nvPr/>
        </p:nvSpPr>
        <p:spPr bwMode="auto">
          <a:xfrm flipV="1">
            <a:off x="1657351" y="5229226"/>
            <a:ext cx="6525357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0" name="Rectangle 20"/>
          <p:cNvSpPr>
            <a:spLocks noChangeArrowheads="1"/>
          </p:cNvSpPr>
          <p:nvPr/>
        </p:nvSpPr>
        <p:spPr bwMode="auto">
          <a:xfrm>
            <a:off x="1915259" y="3009900"/>
            <a:ext cx="2488223" cy="819150"/>
          </a:xfrm>
          <a:prstGeom prst="rect">
            <a:avLst/>
          </a:prstGeom>
          <a:solidFill>
            <a:srgbClr val="3399FF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1" name="Rectangle 21"/>
          <p:cNvSpPr>
            <a:spLocks noChangeArrowheads="1"/>
          </p:cNvSpPr>
          <p:nvPr/>
        </p:nvSpPr>
        <p:spPr bwMode="auto">
          <a:xfrm>
            <a:off x="1847850" y="3076575"/>
            <a:ext cx="2489688" cy="819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1847851" y="3000375"/>
            <a:ext cx="2621230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solidFill>
                  <a:srgbClr val="FF8103"/>
                </a:solidFill>
                <a:latin typeface="Trebuchet MS" charset="0"/>
              </a:rPr>
              <a:t>Prot. de roteamento</a:t>
            </a:r>
          </a:p>
          <a:p>
            <a:pPr>
              <a:buFontTx/>
              <a:buChar char="•"/>
            </a:pPr>
            <a:r>
              <a:rPr lang="en-US" sz="1900" dirty="0">
                <a:latin typeface="Trebuchet MS" charset="0"/>
              </a:rPr>
              <a:t> </a:t>
            </a:r>
            <a:r>
              <a:rPr lang="en-US" sz="1900" dirty="0" err="1">
                <a:latin typeface="Trebuchet MS" charset="0"/>
              </a:rPr>
              <a:t>Escolha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caminhos</a:t>
            </a:r>
            <a:endParaRPr lang="en-US" sz="1900" dirty="0">
              <a:latin typeface="Trebuchet MS" charset="0"/>
            </a:endParaRPr>
          </a:p>
          <a:p>
            <a:pPr>
              <a:buFontTx/>
              <a:buChar char="•"/>
            </a:pPr>
            <a:r>
              <a:rPr lang="en-US" sz="1900" dirty="0">
                <a:latin typeface="Trebuchet MS" charset="0"/>
              </a:rPr>
              <a:t> RIP, OSPF, BGP</a:t>
            </a:r>
          </a:p>
        </p:txBody>
      </p:sp>
      <p:sp>
        <p:nvSpPr>
          <p:cNvPr id="3093" name="Freeform 23"/>
          <p:cNvSpPr>
            <a:spLocks/>
          </p:cNvSpPr>
          <p:nvPr/>
        </p:nvSpPr>
        <p:spPr bwMode="auto">
          <a:xfrm>
            <a:off x="3143251" y="4000501"/>
            <a:ext cx="628650" cy="390525"/>
          </a:xfrm>
          <a:custGeom>
            <a:avLst/>
            <a:gdLst>
              <a:gd name="T0" fmla="*/ 0 w 396"/>
              <a:gd name="T1" fmla="*/ 0 h 246"/>
              <a:gd name="T2" fmla="*/ 2147483647 w 396"/>
              <a:gd name="T3" fmla="*/ 2147483647 h 246"/>
              <a:gd name="T4" fmla="*/ 2147483647 w 396"/>
              <a:gd name="T5" fmla="*/ 2147483647 h 246"/>
              <a:gd name="T6" fmla="*/ 0 60000 65536"/>
              <a:gd name="T7" fmla="*/ 0 60000 65536"/>
              <a:gd name="T8" fmla="*/ 0 60000 65536"/>
              <a:gd name="T9" fmla="*/ 0 w 396"/>
              <a:gd name="T10" fmla="*/ 0 h 246"/>
              <a:gd name="T11" fmla="*/ 396 w 396"/>
              <a:gd name="T12" fmla="*/ 246 h 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246">
                <a:moveTo>
                  <a:pt x="0" y="0"/>
                </a:moveTo>
                <a:cubicBezTo>
                  <a:pt x="30" y="16"/>
                  <a:pt x="42" y="126"/>
                  <a:pt x="150" y="186"/>
                </a:cubicBezTo>
                <a:cubicBezTo>
                  <a:pt x="258" y="246"/>
                  <a:pt x="345" y="205"/>
                  <a:pt x="396" y="210"/>
                </a:cubicBezTo>
              </a:path>
            </a:pathLst>
          </a:custGeom>
          <a:noFill/>
          <a:ln w="25400">
            <a:solidFill>
              <a:srgbClr val="3399FF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4" name="Rectangle 25"/>
          <p:cNvSpPr>
            <a:spLocks noChangeArrowheads="1"/>
          </p:cNvSpPr>
          <p:nvPr/>
        </p:nvSpPr>
        <p:spPr bwMode="auto">
          <a:xfrm>
            <a:off x="5086351" y="2854325"/>
            <a:ext cx="3027485" cy="1231900"/>
          </a:xfrm>
          <a:prstGeom prst="rect">
            <a:avLst/>
          </a:prstGeom>
          <a:solidFill>
            <a:srgbClr val="3399FF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5" name="Rectangle 26"/>
          <p:cNvSpPr>
            <a:spLocks noChangeArrowheads="1"/>
          </p:cNvSpPr>
          <p:nvPr/>
        </p:nvSpPr>
        <p:spPr bwMode="auto">
          <a:xfrm>
            <a:off x="5020408" y="2921001"/>
            <a:ext cx="3028950" cy="1254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6" name="Text Box 27"/>
          <p:cNvSpPr txBox="1">
            <a:spLocks noChangeArrowheads="1"/>
          </p:cNvSpPr>
          <p:nvPr/>
        </p:nvSpPr>
        <p:spPr bwMode="auto">
          <a:xfrm>
            <a:off x="5042389" y="2889251"/>
            <a:ext cx="3057247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FF8103"/>
                </a:solidFill>
                <a:latin typeface="Trebuchet MS" charset="0"/>
              </a:rPr>
              <a:t>Protocolo IP</a:t>
            </a:r>
          </a:p>
          <a:p>
            <a:pPr>
              <a:buFontTx/>
              <a:buChar char="•"/>
            </a:pPr>
            <a:r>
              <a:rPr lang="en-US" sz="1900">
                <a:latin typeface="Trebuchet MS" charset="0"/>
              </a:rPr>
              <a:t> Endereçamento</a:t>
            </a:r>
          </a:p>
          <a:p>
            <a:pPr>
              <a:buFontTx/>
              <a:buChar char="•"/>
            </a:pPr>
            <a:r>
              <a:rPr lang="en-US" sz="1900">
                <a:latin typeface="Trebuchet MS" charset="0"/>
              </a:rPr>
              <a:t> Formato dos datagramas</a:t>
            </a:r>
          </a:p>
          <a:p>
            <a:pPr>
              <a:buFontTx/>
              <a:buChar char="•"/>
            </a:pPr>
            <a:r>
              <a:rPr lang="en-US" sz="1900">
                <a:latin typeface="Trebuchet MS" charset="0"/>
              </a:rPr>
              <a:t> Tratamento de pacotes</a:t>
            </a:r>
          </a:p>
        </p:txBody>
      </p:sp>
      <p:sp>
        <p:nvSpPr>
          <p:cNvPr id="3097" name="Rectangle 29"/>
          <p:cNvSpPr>
            <a:spLocks noChangeArrowheads="1"/>
          </p:cNvSpPr>
          <p:nvPr/>
        </p:nvSpPr>
        <p:spPr bwMode="auto">
          <a:xfrm>
            <a:off x="5106866" y="4219575"/>
            <a:ext cx="2495550" cy="908050"/>
          </a:xfrm>
          <a:prstGeom prst="rect">
            <a:avLst/>
          </a:prstGeom>
          <a:solidFill>
            <a:srgbClr val="3399FF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8" name="Rectangle 30"/>
          <p:cNvSpPr>
            <a:spLocks noChangeArrowheads="1"/>
          </p:cNvSpPr>
          <p:nvPr/>
        </p:nvSpPr>
        <p:spPr bwMode="auto">
          <a:xfrm>
            <a:off x="5039458" y="4286250"/>
            <a:ext cx="2497015" cy="908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99" name="Text Box 31"/>
          <p:cNvSpPr txBox="1">
            <a:spLocks noChangeArrowheads="1"/>
          </p:cNvSpPr>
          <p:nvPr/>
        </p:nvSpPr>
        <p:spPr bwMode="auto">
          <a:xfrm>
            <a:off x="5052646" y="4246563"/>
            <a:ext cx="2368062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rgbClr val="FF8103"/>
                </a:solidFill>
                <a:latin typeface="Trebuchet MS" charset="0"/>
              </a:rPr>
              <a:t>Protocolo ICMP</a:t>
            </a:r>
          </a:p>
          <a:p>
            <a:pPr>
              <a:buFontTx/>
              <a:buChar char="•"/>
            </a:pPr>
            <a:r>
              <a:rPr lang="en-US" sz="1900">
                <a:latin typeface="Trebuchet MS" charset="0"/>
              </a:rPr>
              <a:t> Aviso de erros</a:t>
            </a:r>
          </a:p>
          <a:p>
            <a:pPr>
              <a:buFontTx/>
              <a:buChar char="•"/>
            </a:pPr>
            <a:r>
              <a:rPr lang="en-US" sz="1900">
                <a:latin typeface="Trebuchet MS" charset="0"/>
              </a:rPr>
              <a:t> Sinalização de rotas</a:t>
            </a:r>
          </a:p>
        </p:txBody>
      </p:sp>
      <p:sp>
        <p:nvSpPr>
          <p:cNvPr id="3100" name="Line 32"/>
          <p:cNvSpPr>
            <a:spLocks noChangeShapeType="1"/>
          </p:cNvSpPr>
          <p:nvPr/>
        </p:nvSpPr>
        <p:spPr bwMode="auto">
          <a:xfrm flipV="1">
            <a:off x="1657351" y="2809876"/>
            <a:ext cx="6525357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01" name="Text Box 33"/>
          <p:cNvSpPr txBox="1">
            <a:spLocks noChangeArrowheads="1"/>
          </p:cNvSpPr>
          <p:nvPr/>
        </p:nvSpPr>
        <p:spPr bwMode="auto">
          <a:xfrm>
            <a:off x="3232638" y="2320925"/>
            <a:ext cx="375908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chemeClr val="bg2"/>
                </a:solidFill>
                <a:latin typeface="Trebuchet MS" charset="0"/>
              </a:rPr>
              <a:t>Camada de Transporte: TCP, UDP</a:t>
            </a:r>
            <a:endParaRPr lang="en-US" sz="1900">
              <a:latin typeface="Trebuchet MS" charset="0"/>
            </a:endParaRPr>
          </a:p>
        </p:txBody>
      </p:sp>
      <p:sp>
        <p:nvSpPr>
          <p:cNvPr id="3102" name="Text Box 34"/>
          <p:cNvSpPr txBox="1">
            <a:spLocks noChangeArrowheads="1"/>
          </p:cNvSpPr>
          <p:nvPr/>
        </p:nvSpPr>
        <p:spPr bwMode="auto">
          <a:xfrm>
            <a:off x="3966797" y="5292725"/>
            <a:ext cx="218733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chemeClr val="bg2"/>
                </a:solidFill>
                <a:latin typeface="Trebuchet MS" charset="0"/>
              </a:rPr>
              <a:t>Camada de enlace</a:t>
            </a:r>
            <a:endParaRPr lang="en-US" sz="1900">
              <a:latin typeface="Trebuchet MS" charset="0"/>
            </a:endParaRPr>
          </a:p>
        </p:txBody>
      </p:sp>
      <p:sp>
        <p:nvSpPr>
          <p:cNvPr id="3103" name="Text Box 35"/>
          <p:cNvSpPr txBox="1">
            <a:spLocks noChangeArrowheads="1"/>
          </p:cNvSpPr>
          <p:nvPr/>
        </p:nvSpPr>
        <p:spPr bwMode="auto">
          <a:xfrm>
            <a:off x="4166089" y="5816600"/>
            <a:ext cx="177557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solidFill>
                  <a:schemeClr val="bg2"/>
                </a:solidFill>
                <a:latin typeface="Trebuchet MS" charset="0"/>
              </a:rPr>
              <a:t> Camada física</a:t>
            </a:r>
            <a:endParaRPr lang="en-US" sz="1900">
              <a:latin typeface="Trebuchet MS" charset="0"/>
            </a:endParaRPr>
          </a:p>
        </p:txBody>
      </p:sp>
      <p:sp>
        <p:nvSpPr>
          <p:cNvPr id="3104" name="Text Box 36"/>
          <p:cNvSpPr txBox="1">
            <a:spLocks noChangeArrowheads="1"/>
          </p:cNvSpPr>
          <p:nvPr/>
        </p:nvSpPr>
        <p:spPr bwMode="auto">
          <a:xfrm>
            <a:off x="177857" y="3663951"/>
            <a:ext cx="139450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solidFill>
                  <a:srgbClr val="FF8103"/>
                </a:solidFill>
                <a:latin typeface="Trebuchet MS" charset="0"/>
              </a:rPr>
              <a:t>Camada de</a:t>
            </a:r>
          </a:p>
          <a:p>
            <a:pPr algn="r"/>
            <a:r>
              <a:rPr lang="en-US" sz="1900">
                <a:solidFill>
                  <a:srgbClr val="FF8103"/>
                </a:solidFill>
                <a:latin typeface="Trebuchet MS" charset="0"/>
              </a:rPr>
              <a:t>rede</a:t>
            </a:r>
          </a:p>
        </p:txBody>
      </p:sp>
      <p:sp>
        <p:nvSpPr>
          <p:cNvPr id="3105" name="Line 37"/>
          <p:cNvSpPr>
            <a:spLocks noChangeShapeType="1"/>
          </p:cNvSpPr>
          <p:nvPr/>
        </p:nvSpPr>
        <p:spPr bwMode="auto">
          <a:xfrm flipV="1">
            <a:off x="1381858" y="2828925"/>
            <a:ext cx="0" cy="74295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06" name="Line 38"/>
          <p:cNvSpPr>
            <a:spLocks noChangeShapeType="1"/>
          </p:cNvSpPr>
          <p:nvPr/>
        </p:nvSpPr>
        <p:spPr bwMode="auto">
          <a:xfrm>
            <a:off x="1381858" y="4495800"/>
            <a:ext cx="0" cy="74295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07" name="Rectangle 39"/>
          <p:cNvSpPr>
            <a:spLocks noChangeArrowheads="1"/>
          </p:cNvSpPr>
          <p:nvPr/>
        </p:nvSpPr>
        <p:spPr bwMode="auto">
          <a:xfrm>
            <a:off x="703385" y="174625"/>
            <a:ext cx="844061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A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camada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Kabel Bk BT" pitchFamily="34" charset="0"/>
              </a:rPr>
              <a:t>rede</a:t>
            </a:r>
            <a:r>
              <a:rPr lang="en-US" sz="3600" dirty="0">
                <a:solidFill>
                  <a:srgbClr val="000000"/>
                </a:solidFill>
                <a:latin typeface="Kabel Bk BT" pitchFamily="34" charset="0"/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2048136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NAT</a:t>
            </a:r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7497763" y="3233738"/>
          <a:ext cx="5556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Clip" r:id="rId3" imgW="1305000" imgH="1085760" progId="">
                  <p:embed/>
                </p:oleObj>
              </mc:Choice>
              <mc:Fallback>
                <p:oleObj name="Clip" r:id="rId3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7763" y="3233738"/>
                        <a:ext cx="5556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Freeform 139"/>
          <p:cNvSpPr>
            <a:spLocks/>
          </p:cNvSpPr>
          <p:nvPr/>
        </p:nvSpPr>
        <p:spPr bwMode="auto">
          <a:xfrm>
            <a:off x="178777" y="3651251"/>
            <a:ext cx="4089889" cy="1355725"/>
          </a:xfrm>
          <a:custGeom>
            <a:avLst/>
            <a:gdLst>
              <a:gd name="T0" fmla="*/ 2147483647 w 2269"/>
              <a:gd name="T1" fmla="*/ 2147483647 h 854"/>
              <a:gd name="T2" fmla="*/ 2147483647 w 2269"/>
              <a:gd name="T3" fmla="*/ 2147483647 h 854"/>
              <a:gd name="T4" fmla="*/ 2147483647 w 2269"/>
              <a:gd name="T5" fmla="*/ 2147483647 h 854"/>
              <a:gd name="T6" fmla="*/ 2147483647 w 2269"/>
              <a:gd name="T7" fmla="*/ 2147483647 h 854"/>
              <a:gd name="T8" fmla="*/ 2147483647 w 2269"/>
              <a:gd name="T9" fmla="*/ 2147483647 h 854"/>
              <a:gd name="T10" fmla="*/ 2147483647 w 2269"/>
              <a:gd name="T11" fmla="*/ 2147483647 h 854"/>
              <a:gd name="T12" fmla="*/ 2147483647 w 2269"/>
              <a:gd name="T13" fmla="*/ 2147483647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53" name="Freeform 29"/>
          <p:cNvSpPr>
            <a:spLocks/>
          </p:cNvSpPr>
          <p:nvPr/>
        </p:nvSpPr>
        <p:spPr bwMode="auto">
          <a:xfrm>
            <a:off x="4469423" y="2922588"/>
            <a:ext cx="3738197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7546731" y="4022725"/>
          <a:ext cx="58029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Clip" r:id="rId5" imgW="1305000" imgH="1085760" progId="">
                  <p:embed/>
                </p:oleObj>
              </mc:Choice>
              <mc:Fallback>
                <p:oleObj name="Clip" r:id="rId5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731" y="4022725"/>
                        <a:ext cx="580292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7518889" y="4787900"/>
          <a:ext cx="56270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889" y="4787900"/>
                        <a:ext cx="562708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Line 32"/>
          <p:cNvSpPr>
            <a:spLocks noChangeShapeType="1"/>
          </p:cNvSpPr>
          <p:nvPr/>
        </p:nvSpPr>
        <p:spPr bwMode="auto">
          <a:xfrm>
            <a:off x="4583723" y="4244975"/>
            <a:ext cx="3024554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55" name="Line 33"/>
          <p:cNvSpPr>
            <a:spLocks noChangeShapeType="1"/>
          </p:cNvSpPr>
          <p:nvPr/>
        </p:nvSpPr>
        <p:spPr bwMode="auto">
          <a:xfrm flipH="1">
            <a:off x="7417777" y="3502025"/>
            <a:ext cx="10258" cy="1492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56" name="Line 34"/>
          <p:cNvSpPr>
            <a:spLocks noChangeShapeType="1"/>
          </p:cNvSpPr>
          <p:nvPr/>
        </p:nvSpPr>
        <p:spPr bwMode="auto">
          <a:xfrm>
            <a:off x="7423639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57" name="Line 35"/>
          <p:cNvSpPr>
            <a:spLocks noChangeShapeType="1"/>
          </p:cNvSpPr>
          <p:nvPr/>
        </p:nvSpPr>
        <p:spPr bwMode="auto">
          <a:xfrm flipV="1">
            <a:off x="7429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58" name="Text Box 36"/>
          <p:cNvSpPr txBox="1">
            <a:spLocks noChangeArrowheads="1"/>
          </p:cNvSpPr>
          <p:nvPr/>
        </p:nvSpPr>
        <p:spPr bwMode="auto">
          <a:xfrm>
            <a:off x="8049358" y="3232150"/>
            <a:ext cx="926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10.0.0.1</a:t>
            </a:r>
          </a:p>
        </p:txBody>
      </p:sp>
      <p:sp>
        <p:nvSpPr>
          <p:cNvPr id="6159" name="Text Box 37"/>
          <p:cNvSpPr txBox="1">
            <a:spLocks noChangeArrowheads="1"/>
          </p:cNvSpPr>
          <p:nvPr/>
        </p:nvSpPr>
        <p:spPr bwMode="auto">
          <a:xfrm>
            <a:off x="8175381" y="4000500"/>
            <a:ext cx="926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10.0.0.2</a:t>
            </a:r>
          </a:p>
        </p:txBody>
      </p:sp>
      <p:sp>
        <p:nvSpPr>
          <p:cNvPr id="6160" name="Text Box 38"/>
          <p:cNvSpPr txBox="1">
            <a:spLocks noChangeArrowheads="1"/>
          </p:cNvSpPr>
          <p:nvPr/>
        </p:nvSpPr>
        <p:spPr bwMode="auto">
          <a:xfrm>
            <a:off x="8137281" y="4895850"/>
            <a:ext cx="926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10.0.0.3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635869" y="2860676"/>
            <a:ext cx="1871297" cy="1033463"/>
            <a:chOff x="3550" y="2055"/>
            <a:chExt cx="1179" cy="651"/>
          </a:xfrm>
        </p:grpSpPr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6249" name="Rectangle 40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50" name="Text Box 39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S: 10.0.0.1, 3345</a:t>
                </a:r>
              </a:p>
              <a:p>
                <a:r>
                  <a:rPr lang="en-US" sz="1200"/>
                  <a:t>D: 128.119.40.186, 80</a:t>
                </a:r>
              </a:p>
            </p:txBody>
          </p:sp>
          <p:grpSp>
            <p:nvGrpSpPr>
              <p:cNvPr id="4" name="Group 44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6256" name="Freeform 43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57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5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  <p:grpSp>
            <p:nvGrpSpPr>
              <p:cNvPr id="5" name="Group 45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6253" name="Freeform 46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54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5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</p:grpSp>
        <p:sp>
          <p:nvSpPr>
            <p:cNvPr id="6245" name="Freeform 51"/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7646 h 264"/>
                <a:gd name="T2" fmla="*/ 21147 w 417"/>
                <a:gd name="T3" fmla="*/ 7646 h 264"/>
                <a:gd name="T4" fmla="*/ 21147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6" name="Group 87"/>
            <p:cNvGrpSpPr>
              <a:grpSpLocks/>
            </p:cNvGrpSpPr>
            <p:nvPr/>
          </p:nvGrpSpPr>
          <p:grpSpPr bwMode="auto">
            <a:xfrm>
              <a:off x="4032" y="2419"/>
              <a:ext cx="218" cy="233"/>
              <a:chOff x="5140" y="403"/>
              <a:chExt cx="218" cy="233"/>
            </a:xfrm>
          </p:grpSpPr>
          <p:sp>
            <p:nvSpPr>
              <p:cNvPr id="6247" name="Oval 86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48" name="Text Box 52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9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</p:grpSp>
      <p:sp>
        <p:nvSpPr>
          <p:cNvPr id="6162" name="Text Box 54"/>
          <p:cNvSpPr txBox="1">
            <a:spLocks noChangeArrowheads="1"/>
          </p:cNvSpPr>
          <p:nvPr/>
        </p:nvSpPr>
        <p:spPr bwMode="auto">
          <a:xfrm>
            <a:off x="4533901" y="3822700"/>
            <a:ext cx="926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10.0.0.4</a:t>
            </a:r>
          </a:p>
        </p:txBody>
      </p:sp>
      <p:sp>
        <p:nvSpPr>
          <p:cNvPr id="6163" name="Line 55"/>
          <p:cNvSpPr>
            <a:spLocks noChangeShapeType="1"/>
          </p:cNvSpPr>
          <p:nvPr/>
        </p:nvSpPr>
        <p:spPr bwMode="auto">
          <a:xfrm flipH="1">
            <a:off x="4658459" y="4073525"/>
            <a:ext cx="84992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64" name="Text Box 56"/>
          <p:cNvSpPr txBox="1">
            <a:spLocks noChangeArrowheads="1"/>
          </p:cNvSpPr>
          <p:nvPr/>
        </p:nvSpPr>
        <p:spPr bwMode="auto">
          <a:xfrm>
            <a:off x="2694843" y="4379914"/>
            <a:ext cx="1268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138.76.29.7</a:t>
            </a:r>
          </a:p>
        </p:txBody>
      </p:sp>
      <p:sp>
        <p:nvSpPr>
          <p:cNvPr id="6165" name="Line 57"/>
          <p:cNvSpPr>
            <a:spLocks noChangeShapeType="1"/>
          </p:cNvSpPr>
          <p:nvPr/>
        </p:nvSpPr>
        <p:spPr bwMode="auto">
          <a:xfrm flipH="1">
            <a:off x="3918439" y="4311650"/>
            <a:ext cx="84992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6469674" y="1804989"/>
            <a:ext cx="2690114" cy="1154112"/>
            <a:chOff x="3944" y="1137"/>
            <a:chExt cx="1695" cy="727"/>
          </a:xfrm>
        </p:grpSpPr>
        <p:sp>
          <p:nvSpPr>
            <p:cNvPr id="6242" name="Text Box 53"/>
            <p:cNvSpPr txBox="1">
              <a:spLocks noChangeArrowheads="1"/>
            </p:cNvSpPr>
            <p:nvPr/>
          </p:nvSpPr>
          <p:spPr bwMode="auto">
            <a:xfrm>
              <a:off x="4108" y="1137"/>
              <a:ext cx="1531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u="sng" dirty="0">
                  <a:solidFill>
                    <a:srgbClr val="FF0000"/>
                  </a:solidFill>
                </a:rPr>
                <a:t>1:</a:t>
              </a:r>
              <a:r>
                <a:rPr lang="en-US" dirty="0">
                  <a:solidFill>
                    <a:srgbClr val="FF0000"/>
                  </a:solidFill>
                </a:rPr>
                <a:t> host 10.0.0.1 </a:t>
              </a:r>
            </a:p>
            <a:p>
              <a:r>
                <a:rPr lang="en-US" dirty="0" err="1">
                  <a:solidFill>
                    <a:srgbClr val="FF0000"/>
                  </a:solidFill>
                </a:rPr>
                <a:t>envia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datagrama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para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128.119.40.186, 80</a:t>
              </a:r>
            </a:p>
          </p:txBody>
        </p:sp>
        <p:sp>
          <p:nvSpPr>
            <p:cNvPr id="6243" name="Line 58"/>
            <p:cNvSpPr>
              <a:spLocks noChangeShapeType="1"/>
            </p:cNvSpPr>
            <p:nvPr/>
          </p:nvSpPr>
          <p:spPr bwMode="auto">
            <a:xfrm flipH="1">
              <a:off x="3944" y="1291"/>
              <a:ext cx="197" cy="57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6167" name="Freeform 67"/>
          <p:cNvSpPr>
            <a:spLocks/>
          </p:cNvSpPr>
          <p:nvPr/>
        </p:nvSpPr>
        <p:spPr bwMode="auto">
          <a:xfrm>
            <a:off x="2179515" y="2378076"/>
            <a:ext cx="4222934" cy="1781176"/>
          </a:xfrm>
          <a:custGeom>
            <a:avLst/>
            <a:gdLst>
              <a:gd name="T0" fmla="*/ 0 w 2433"/>
              <a:gd name="T1" fmla="*/ 2147483647 h 965"/>
              <a:gd name="T2" fmla="*/ 2147483647 w 2433"/>
              <a:gd name="T3" fmla="*/ 2147483647 h 965"/>
              <a:gd name="T4" fmla="*/ 2147483647 w 2433"/>
              <a:gd name="T5" fmla="*/ 2147483647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147483647 w 2433"/>
              <a:gd name="T11" fmla="*/ 2147483647 h 965"/>
              <a:gd name="T12" fmla="*/ 0 w 2433"/>
              <a:gd name="T13" fmla="*/ 2147483647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>
            <a:solidFill>
              <a:schemeClr val="hlink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68" name="Rectangle 62"/>
          <p:cNvSpPr>
            <a:spLocks noChangeArrowheads="1"/>
          </p:cNvSpPr>
          <p:nvPr/>
        </p:nvSpPr>
        <p:spPr bwMode="auto">
          <a:xfrm>
            <a:off x="2063426" y="1146175"/>
            <a:ext cx="4504124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69" name="Text Box 60"/>
          <p:cNvSpPr txBox="1">
            <a:spLocks noChangeArrowheads="1"/>
          </p:cNvSpPr>
          <p:nvPr/>
        </p:nvSpPr>
        <p:spPr bwMode="auto">
          <a:xfrm>
            <a:off x="1780217" y="1195388"/>
            <a:ext cx="48977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Tabela</a:t>
            </a:r>
            <a:r>
              <a:rPr lang="en-US" dirty="0"/>
              <a:t> NAT</a:t>
            </a:r>
          </a:p>
          <a:p>
            <a:pPr algn="ctr"/>
            <a:r>
              <a:rPr lang="en-US" dirty="0"/>
              <a:t>    </a:t>
            </a:r>
            <a:r>
              <a:rPr lang="en-US" dirty="0" err="1"/>
              <a:t>Lado</a:t>
            </a:r>
            <a:r>
              <a:rPr lang="en-US" dirty="0"/>
              <a:t> WAN [</a:t>
            </a:r>
            <a:r>
              <a:rPr lang="en-US" dirty="0" err="1"/>
              <a:t>dst,port</a:t>
            </a:r>
            <a:r>
              <a:rPr lang="en-US" dirty="0"/>
              <a:t>]    </a:t>
            </a:r>
            <a:r>
              <a:rPr lang="en-US" dirty="0" err="1"/>
              <a:t>Lado</a:t>
            </a:r>
            <a:r>
              <a:rPr lang="en-US" dirty="0"/>
              <a:t> LAN [</a:t>
            </a:r>
            <a:r>
              <a:rPr lang="en-US" dirty="0" err="1"/>
              <a:t>addr,port</a:t>
            </a:r>
            <a:r>
              <a:rPr lang="en-US" dirty="0"/>
              <a:t>]</a:t>
            </a:r>
          </a:p>
        </p:txBody>
      </p:sp>
      <p:sp>
        <p:nvSpPr>
          <p:cNvPr id="6170" name="Line 63"/>
          <p:cNvSpPr>
            <a:spLocks noChangeShapeType="1"/>
          </p:cNvSpPr>
          <p:nvPr/>
        </p:nvSpPr>
        <p:spPr bwMode="auto">
          <a:xfrm flipV="1">
            <a:off x="2063427" y="1519238"/>
            <a:ext cx="45041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71" name="Line 64"/>
          <p:cNvSpPr>
            <a:spLocks noChangeShapeType="1"/>
          </p:cNvSpPr>
          <p:nvPr/>
        </p:nvSpPr>
        <p:spPr bwMode="auto">
          <a:xfrm flipV="1">
            <a:off x="2040181" y="1855787"/>
            <a:ext cx="4527368" cy="367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72" name="Line 65"/>
          <p:cNvSpPr>
            <a:spLocks noChangeShapeType="1"/>
          </p:cNvSpPr>
          <p:nvPr/>
        </p:nvSpPr>
        <p:spPr bwMode="auto">
          <a:xfrm>
            <a:off x="4418623" y="1541464"/>
            <a:ext cx="2931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4062047" y="4105276"/>
            <a:ext cx="555381" cy="307975"/>
            <a:chOff x="3600" y="219"/>
            <a:chExt cx="360" cy="175"/>
          </a:xfrm>
        </p:grpSpPr>
        <p:sp>
          <p:nvSpPr>
            <p:cNvPr id="6229" name="Oval 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30" name="Line 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31" name="Line 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32" name="Rectangle 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pt-BR" sz="2400">
                <a:latin typeface="Times New Roman" charset="0"/>
              </a:endParaRPr>
            </a:p>
          </p:txBody>
        </p:sp>
        <p:sp>
          <p:nvSpPr>
            <p:cNvPr id="6233" name="Oval 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239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40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41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0" name="Group 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236" name="Line 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37" name="Line 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38" name="Line 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233533" name="Text Box 61"/>
          <p:cNvSpPr txBox="1">
            <a:spLocks noChangeArrowheads="1"/>
          </p:cNvSpPr>
          <p:nvPr/>
        </p:nvSpPr>
        <p:spPr bwMode="auto">
          <a:xfrm>
            <a:off x="2054341" y="1833563"/>
            <a:ext cx="40823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128.119.40.186, 5001   10.0.0.1, 3345</a:t>
            </a:r>
          </a:p>
          <a:p>
            <a:pPr algn="ctr"/>
            <a:r>
              <a:rPr lang="en-US" dirty="0"/>
              <a:t>……                                         ……</a:t>
            </a:r>
          </a:p>
        </p:txBody>
      </p:sp>
      <p:grpSp>
        <p:nvGrpSpPr>
          <p:cNvPr id="11" name="Group 135"/>
          <p:cNvGrpSpPr>
            <a:grpSpLocks/>
          </p:cNvGrpSpPr>
          <p:nvPr/>
        </p:nvGrpSpPr>
        <p:grpSpPr bwMode="auto">
          <a:xfrm>
            <a:off x="4765431" y="3435350"/>
            <a:ext cx="2784231" cy="1638300"/>
            <a:chOff x="3002" y="2417"/>
            <a:chExt cx="1754" cy="1032"/>
          </a:xfrm>
        </p:grpSpPr>
        <p:sp>
          <p:nvSpPr>
            <p:cNvPr id="6215" name="Rectangle 91"/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16" name="Text Box 92"/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S: 128.119.40.186, 80 </a:t>
              </a:r>
            </a:p>
            <a:p>
              <a:r>
                <a:rPr lang="en-US" sz="1200"/>
                <a:t>D: 10.0.0.1, 3345</a:t>
              </a:r>
            </a:p>
            <a:p>
              <a:endParaRPr lang="en-US" sz="1200"/>
            </a:p>
          </p:txBody>
        </p:sp>
        <p:grpSp>
          <p:nvGrpSpPr>
            <p:cNvPr id="12" name="Group 93"/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6226" name="Freeform 94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27" name="Line 95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28" name="Line 96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3" name="Group 97"/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6223" name="Freeform 98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24" name="Line 99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25" name="Line 100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sp>
          <p:nvSpPr>
            <p:cNvPr id="6219" name="Freeform 101"/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14" name="Group 102"/>
            <p:cNvGrpSpPr>
              <a:grpSpLocks/>
            </p:cNvGrpSpPr>
            <p:nvPr/>
          </p:nvGrpSpPr>
          <p:grpSpPr bwMode="auto">
            <a:xfrm>
              <a:off x="4240" y="3064"/>
              <a:ext cx="218" cy="233"/>
              <a:chOff x="5140" y="403"/>
              <a:chExt cx="218" cy="233"/>
            </a:xfrm>
          </p:grpSpPr>
          <p:sp>
            <p:nvSpPr>
              <p:cNvPr id="6221" name="Oval 103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22" name="Text Box 104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9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5" name="Group 108"/>
          <p:cNvGrpSpPr>
            <a:grpSpLocks/>
          </p:cNvGrpSpPr>
          <p:nvPr/>
        </p:nvGrpSpPr>
        <p:grpSpPr bwMode="auto">
          <a:xfrm>
            <a:off x="1531328" y="3641725"/>
            <a:ext cx="2498480" cy="566738"/>
            <a:chOff x="1026" y="3559"/>
            <a:chExt cx="1573" cy="357"/>
          </a:xfrm>
        </p:grpSpPr>
        <p:grpSp>
          <p:nvGrpSpPr>
            <p:cNvPr id="16" name="Group 68"/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6205" name="Rectangle 69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06" name="Text Box 70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/>
                  <a:t>S: 138.76.29.7, 5001</a:t>
                </a:r>
              </a:p>
              <a:p>
                <a:r>
                  <a:rPr lang="en-US" sz="1200"/>
                  <a:t>D: 128.119.40.186, 80</a:t>
                </a:r>
              </a:p>
            </p:txBody>
          </p:sp>
          <p:grpSp>
            <p:nvGrpSpPr>
              <p:cNvPr id="17" name="Group 71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6212" name="Freeform 72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13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14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  <p:grpSp>
            <p:nvGrpSpPr>
              <p:cNvPr id="18" name="Group 75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6209" name="Freeform 76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10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  <p:sp>
              <p:nvSpPr>
                <p:cNvPr id="6211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</a:bodyPr>
                <a:lstStyle/>
                <a:p>
                  <a:endParaRPr lang="pt-BR"/>
                </a:p>
              </p:txBody>
            </p:sp>
          </p:grpSp>
        </p:grpSp>
        <p:sp>
          <p:nvSpPr>
            <p:cNvPr id="6201" name="Line 79"/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19" name="Group 105"/>
            <p:cNvGrpSpPr>
              <a:grpSpLocks/>
            </p:cNvGrpSpPr>
            <p:nvPr/>
          </p:nvGrpSpPr>
          <p:grpSpPr bwMode="auto">
            <a:xfrm>
              <a:off x="1143" y="3616"/>
              <a:ext cx="218" cy="233"/>
              <a:chOff x="5140" y="403"/>
              <a:chExt cx="218" cy="233"/>
            </a:xfrm>
          </p:grpSpPr>
          <p:sp>
            <p:nvSpPr>
              <p:cNvPr id="6203" name="Oval 106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04" name="Text Box 107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9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0" name="Group 112"/>
          <p:cNvGrpSpPr>
            <a:grpSpLocks/>
          </p:cNvGrpSpPr>
          <p:nvPr/>
        </p:nvGrpSpPr>
        <p:grpSpPr bwMode="auto">
          <a:xfrm>
            <a:off x="1" y="1643063"/>
            <a:ext cx="5155223" cy="2081212"/>
            <a:chOff x="0" y="1288"/>
            <a:chExt cx="3247" cy="1311"/>
          </a:xfrm>
        </p:grpSpPr>
        <p:sp>
          <p:nvSpPr>
            <p:cNvPr id="6196" name="Text Box 82"/>
            <p:cNvSpPr txBox="1">
              <a:spLocks noChangeArrowheads="1"/>
            </p:cNvSpPr>
            <p:nvPr/>
          </p:nvSpPr>
          <p:spPr bwMode="auto">
            <a:xfrm>
              <a:off x="0" y="1288"/>
              <a:ext cx="1377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u="sng" dirty="0">
                  <a:solidFill>
                    <a:srgbClr val="FF0000"/>
                  </a:solidFill>
                </a:rPr>
                <a:t>2:</a:t>
              </a:r>
              <a:r>
                <a:rPr lang="en-US" dirty="0">
                  <a:solidFill>
                    <a:srgbClr val="FF0000"/>
                  </a:solidFill>
                </a:rPr>
                <a:t> NAT </a:t>
              </a:r>
              <a:r>
                <a:rPr lang="en-US" dirty="0" err="1">
                  <a:solidFill>
                    <a:srgbClr val="FF0000"/>
                  </a:solidFill>
                </a:rPr>
                <a:t>troca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source </a:t>
              </a:r>
              <a:r>
                <a:rPr lang="en-US" dirty="0" err="1">
                  <a:solidFill>
                    <a:srgbClr val="FF0000"/>
                  </a:solidFill>
                </a:rPr>
                <a:t>addr</a:t>
              </a:r>
              <a:r>
                <a:rPr lang="en-US" dirty="0">
                  <a:solidFill>
                    <a:srgbClr val="FF0000"/>
                  </a:solidFill>
                </a:rPr>
                <a:t> de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10.0.0.1, 3345 </a:t>
              </a:r>
              <a:r>
                <a:rPr lang="en-US" dirty="0" err="1">
                  <a:solidFill>
                    <a:srgbClr val="FF0000"/>
                  </a:solidFill>
                </a:rPr>
                <a:t>para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138.76.29.7, 5001,</a:t>
              </a:r>
            </a:p>
            <a:p>
              <a:r>
                <a:rPr lang="en-US" dirty="0" err="1">
                  <a:solidFill>
                    <a:srgbClr val="FF0000"/>
                  </a:solidFill>
                </a:rPr>
                <a:t>atualiza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tabela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197" name="Line 83"/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98" name="Line 110"/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99" name="Line 111"/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1" name="Group 129"/>
          <p:cNvGrpSpPr>
            <a:grpSpLocks/>
          </p:cNvGrpSpPr>
          <p:nvPr/>
        </p:nvGrpSpPr>
        <p:grpSpPr bwMode="auto">
          <a:xfrm>
            <a:off x="1359878" y="4681538"/>
            <a:ext cx="2472104" cy="703262"/>
            <a:chOff x="1163" y="3752"/>
            <a:chExt cx="1557" cy="443"/>
          </a:xfrm>
        </p:grpSpPr>
        <p:sp>
          <p:nvSpPr>
            <p:cNvPr id="6182" name="Rectangle 115"/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83" name="Text Box 116"/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S: 128.119.40.186, 80 </a:t>
              </a:r>
            </a:p>
            <a:p>
              <a:r>
                <a:rPr lang="en-US" sz="1200"/>
                <a:t>D: 138.76.29.7, 5001</a:t>
              </a:r>
            </a:p>
            <a:p>
              <a:endParaRPr lang="en-US" sz="1200"/>
            </a:p>
          </p:txBody>
        </p:sp>
        <p:grpSp>
          <p:nvGrpSpPr>
            <p:cNvPr id="22" name="Group 117"/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6193" name="Freeform 118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94" name="Line 119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95" name="Line 120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23" name="Group 121"/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6190" name="Freeform 122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91" name="Line 123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92" name="Line 124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sp>
          <p:nvSpPr>
            <p:cNvPr id="6186" name="Line 125"/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24" name="Group 126"/>
            <p:cNvGrpSpPr>
              <a:grpSpLocks/>
            </p:cNvGrpSpPr>
            <p:nvPr/>
          </p:nvGrpSpPr>
          <p:grpSpPr bwMode="auto">
            <a:xfrm>
              <a:off x="2409" y="3818"/>
              <a:ext cx="218" cy="233"/>
              <a:chOff x="5140" y="403"/>
              <a:chExt cx="218" cy="233"/>
            </a:xfrm>
          </p:grpSpPr>
          <p:sp>
            <p:nvSpPr>
              <p:cNvPr id="6188" name="Oval 127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89" name="Text Box 128"/>
              <p:cNvSpPr txBox="1">
                <a:spLocks noChangeArrowheads="1"/>
              </p:cNvSpPr>
              <p:nvPr/>
            </p:nvSpPr>
            <p:spPr bwMode="auto">
              <a:xfrm>
                <a:off x="5154" y="403"/>
                <a:ext cx="19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3</a:t>
                </a:r>
              </a:p>
            </p:txBody>
          </p:sp>
        </p:grpSp>
      </p:grpSp>
      <p:sp>
        <p:nvSpPr>
          <p:cNvPr id="233603" name="Text Box 131"/>
          <p:cNvSpPr txBox="1">
            <a:spLocks noChangeArrowheads="1"/>
          </p:cNvSpPr>
          <p:nvPr/>
        </p:nvSpPr>
        <p:spPr bwMode="auto">
          <a:xfrm>
            <a:off x="1317382" y="5141914"/>
            <a:ext cx="24048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3: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resposta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chega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endereço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destino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138.76.29.7, 5001</a:t>
            </a:r>
          </a:p>
        </p:txBody>
      </p:sp>
      <p:sp>
        <p:nvSpPr>
          <p:cNvPr id="233608" name="Text Box 136"/>
          <p:cNvSpPr txBox="1">
            <a:spLocks noChangeArrowheads="1"/>
          </p:cNvSpPr>
          <p:nvPr/>
        </p:nvSpPr>
        <p:spPr bwMode="auto">
          <a:xfrm>
            <a:off x="4741985" y="4976813"/>
            <a:ext cx="41121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4:</a:t>
            </a:r>
            <a:r>
              <a:rPr lang="en-US" dirty="0">
                <a:solidFill>
                  <a:srgbClr val="FF0000"/>
                </a:solidFill>
              </a:rPr>
              <a:t> NAT </a:t>
            </a:r>
            <a:r>
              <a:rPr lang="en-US" dirty="0" err="1">
                <a:solidFill>
                  <a:srgbClr val="FF0000"/>
                </a:solidFill>
              </a:rPr>
              <a:t>troca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endereço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 </a:t>
            </a:r>
            <a:r>
              <a:rPr lang="en-US" dirty="0" err="1">
                <a:solidFill>
                  <a:srgbClr val="FF0000"/>
                </a:solidFill>
              </a:rPr>
              <a:t>destino</a:t>
            </a:r>
            <a:r>
              <a:rPr lang="en-US" dirty="0">
                <a:solidFill>
                  <a:srgbClr val="FF0000"/>
                </a:solidFill>
              </a:rPr>
              <a:t> de </a:t>
            </a:r>
          </a:p>
          <a:p>
            <a:r>
              <a:rPr lang="en-US" dirty="0">
                <a:solidFill>
                  <a:srgbClr val="FF0000"/>
                </a:solidFill>
              </a:rPr>
              <a:t>138.76.29.7, 5001 </a:t>
            </a:r>
            <a:r>
              <a:rPr lang="en-US" dirty="0" err="1">
                <a:solidFill>
                  <a:srgbClr val="FF0000"/>
                </a:solidFill>
              </a:rPr>
              <a:t>para</a:t>
            </a:r>
            <a:r>
              <a:rPr lang="en-US" dirty="0">
                <a:solidFill>
                  <a:srgbClr val="FF0000"/>
                </a:solidFill>
              </a:rPr>
              <a:t> 10.0.0.1, 3345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81" name="Line 138"/>
          <p:cNvSpPr>
            <a:spLocks noChangeShapeType="1"/>
          </p:cNvSpPr>
          <p:nvPr/>
        </p:nvSpPr>
        <p:spPr bwMode="auto">
          <a:xfrm>
            <a:off x="1022838" y="4273550"/>
            <a:ext cx="302602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TextBox 24"/>
          <p:cNvSpPr txBox="1"/>
          <p:nvPr/>
        </p:nvSpPr>
        <p:spPr>
          <a:xfrm>
            <a:off x="2904185" y="6216134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Exemplo</a:t>
            </a:r>
            <a:r>
              <a:rPr lang="en-US" sz="2000" b="1" dirty="0"/>
              <a:t>: Traces </a:t>
            </a:r>
            <a:r>
              <a:rPr lang="en-US" sz="2000" b="1" dirty="0" err="1"/>
              <a:t>wireshark</a:t>
            </a:r>
            <a:endParaRPr lang="en-US" sz="2000" b="1" dirty="0"/>
          </a:p>
        </p:txBody>
      </p:sp>
      <p:graphicFrame>
        <p:nvGraphicFramePr>
          <p:cNvPr id="1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8942"/>
              </p:ext>
            </p:extLst>
          </p:nvPr>
        </p:nvGraphicFramePr>
        <p:xfrm>
          <a:off x="7507166" y="3187700"/>
          <a:ext cx="58029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Clip" r:id="rId7" imgW="1305000" imgH="1085760" progId="">
                  <p:embed/>
                </p:oleObj>
              </mc:Choice>
              <mc:Fallback>
                <p:oleObj name="Clip" r:id="rId7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166" y="3187700"/>
                        <a:ext cx="580292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097390"/>
              </p:ext>
            </p:extLst>
          </p:nvPr>
        </p:nvGraphicFramePr>
        <p:xfrm>
          <a:off x="395654" y="4010025"/>
          <a:ext cx="58029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Clip" r:id="rId8" imgW="1305000" imgH="1085760" progId="">
                  <p:embed/>
                </p:oleObj>
              </mc:Choice>
              <mc:Fallback>
                <p:oleObj name="Clip" r:id="rId8" imgW="1305000" imgH="108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54" y="4010025"/>
                        <a:ext cx="580292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4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33" grpId="0"/>
      <p:bldP spid="233603" grpId="0"/>
      <p:bldP spid="23360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– </a:t>
            </a:r>
            <a:r>
              <a:rPr lang="en-US" dirty="0" err="1"/>
              <a:t>Observação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tabela</a:t>
            </a:r>
            <a:r>
              <a:rPr lang="en-US" dirty="0"/>
              <a:t> NAT </a:t>
            </a:r>
            <a:r>
              <a:rPr lang="en-US" dirty="0" err="1"/>
              <a:t>guarda</a:t>
            </a:r>
            <a:r>
              <a:rPr lang="en-US" dirty="0"/>
              <a:t> a </a:t>
            </a:r>
            <a:r>
              <a:rPr lang="en-US" u="sng" dirty="0" err="1"/>
              <a:t>porta</a:t>
            </a:r>
            <a:r>
              <a:rPr lang="en-US" u="sng" dirty="0"/>
              <a:t> do </a:t>
            </a:r>
            <a:r>
              <a:rPr lang="en-US" u="sng" dirty="0" err="1"/>
              <a:t>destinatário</a:t>
            </a:r>
            <a:r>
              <a:rPr lang="en-US" u="sng" dirty="0"/>
              <a:t> antes e </a:t>
            </a:r>
            <a:r>
              <a:rPr lang="en-US" u="sng" dirty="0" err="1"/>
              <a:t>depois</a:t>
            </a:r>
            <a:r>
              <a:rPr lang="en-US" dirty="0"/>
              <a:t> da </a:t>
            </a:r>
            <a:r>
              <a:rPr lang="en-US" dirty="0" err="1"/>
              <a:t>tradução</a:t>
            </a:r>
            <a:endParaRPr lang="en-US" dirty="0"/>
          </a:p>
          <a:p>
            <a:endParaRPr lang="en-US" u="sng" dirty="0"/>
          </a:p>
          <a:p>
            <a:r>
              <a:rPr lang="en-US" dirty="0" err="1"/>
              <a:t>Razão</a:t>
            </a:r>
            <a:r>
              <a:rPr lang="en-US" dirty="0"/>
              <a:t>: E se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local </a:t>
            </a:r>
            <a:r>
              <a:rPr lang="en-US" dirty="0" err="1"/>
              <a:t>conectarem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(e.g.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, </a:t>
            </a:r>
            <a:r>
              <a:rPr lang="en-US" dirty="0" err="1"/>
              <a:t>porta</a:t>
            </a:r>
            <a:r>
              <a:rPr lang="en-US" dirty="0"/>
              <a:t> 80)?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87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– </a:t>
            </a:r>
            <a:r>
              <a:rPr lang="en-US" dirty="0" err="1"/>
              <a:t>Observação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2546"/>
            <a:ext cx="7770813" cy="5001391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Computador</a:t>
            </a:r>
            <a:r>
              <a:rPr lang="en-US" dirty="0"/>
              <a:t> 1 (IP 10.0.0.2): </a:t>
            </a:r>
          </a:p>
          <a:p>
            <a:pPr lvl="1"/>
            <a:r>
              <a:rPr lang="en-US" dirty="0" err="1"/>
              <a:t>Abre</a:t>
            </a:r>
            <a:r>
              <a:rPr lang="en-US" dirty="0"/>
              <a:t> </a:t>
            </a:r>
            <a:r>
              <a:rPr lang="en-US" dirty="0" err="1"/>
              <a:t>conexão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8.8.8.8 </a:t>
            </a:r>
            <a:r>
              <a:rPr lang="en-US" dirty="0" err="1"/>
              <a:t>porta</a:t>
            </a:r>
            <a:r>
              <a:rPr lang="en-US" dirty="0"/>
              <a:t> 80, com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1234</a:t>
            </a:r>
          </a:p>
          <a:p>
            <a:r>
              <a:rPr lang="en-US" dirty="0" err="1"/>
              <a:t>Computador</a:t>
            </a:r>
            <a:r>
              <a:rPr lang="en-US" dirty="0"/>
              <a:t> 2 (IP 10.0.0.3): </a:t>
            </a:r>
          </a:p>
          <a:p>
            <a:pPr lvl="1"/>
            <a:r>
              <a:rPr lang="en-US" dirty="0" err="1"/>
              <a:t>Abre</a:t>
            </a:r>
            <a:r>
              <a:rPr lang="en-US" dirty="0"/>
              <a:t> </a:t>
            </a:r>
            <a:r>
              <a:rPr lang="en-US" dirty="0" err="1"/>
              <a:t>conexão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8.8.8.8 </a:t>
            </a:r>
            <a:r>
              <a:rPr lang="en-US" dirty="0" err="1"/>
              <a:t>porta</a:t>
            </a:r>
            <a:r>
              <a:rPr lang="en-US" dirty="0"/>
              <a:t> 80, com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2345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Somente</a:t>
            </a:r>
            <a:r>
              <a:rPr lang="en-US" dirty="0"/>
              <a:t> o campo </a:t>
            </a:r>
            <a:r>
              <a:rPr lang="en-US" b="1" dirty="0" err="1"/>
              <a:t>WAN_porta</a:t>
            </a:r>
            <a:r>
              <a:rPr lang="en-US" dirty="0"/>
              <a:t> </a:t>
            </a:r>
            <a:r>
              <a:rPr lang="en-US" dirty="0" err="1"/>
              <a:t>poderá</a:t>
            </a:r>
            <a:r>
              <a:rPr lang="en-US" dirty="0"/>
              <a:t> </a:t>
            </a:r>
            <a:r>
              <a:rPr lang="en-US" dirty="0" err="1"/>
              <a:t>desambiguar</a:t>
            </a:r>
            <a:r>
              <a:rPr lang="en-US" dirty="0"/>
              <a:t> o </a:t>
            </a:r>
            <a:r>
              <a:rPr lang="en-US" dirty="0" err="1"/>
              <a:t>destino</a:t>
            </a:r>
            <a:r>
              <a:rPr lang="en-US" dirty="0"/>
              <a:t> de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chegando</a:t>
            </a:r>
            <a:r>
              <a:rPr lang="en-US" dirty="0"/>
              <a:t> no </a:t>
            </a:r>
            <a:r>
              <a:rPr lang="en-US" dirty="0" err="1"/>
              <a:t>roteador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811295"/>
              </p:ext>
            </p:extLst>
          </p:nvPr>
        </p:nvGraphicFramePr>
        <p:xfrm>
          <a:off x="1516063" y="4019237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WAN_IP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WAN_porta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LAN_IP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LAN_Porta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8.8.8.8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4456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10.0.0.2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8.8.8.8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9220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10.0.0.3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241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NAT - problemas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Conexões entrantes: como saber para qual computador é?</a:t>
            </a:r>
          </a:p>
          <a:p>
            <a:pPr lvl="1"/>
            <a:r>
              <a:rPr lang="pt-BR" dirty="0"/>
              <a:t>Lista estática de computadores</a:t>
            </a:r>
          </a:p>
          <a:p>
            <a:pPr lvl="2"/>
            <a:r>
              <a:rPr lang="pt-BR" dirty="0"/>
              <a:t>Porta 80: computador servidor</a:t>
            </a:r>
          </a:p>
          <a:p>
            <a:pPr lvl="2"/>
            <a:r>
              <a:rPr lang="pt-BR" dirty="0"/>
              <a:t>Porta 21: servidor FTP</a:t>
            </a:r>
          </a:p>
          <a:p>
            <a:pPr lvl="2"/>
            <a:r>
              <a:rPr lang="pt-BR" dirty="0"/>
              <a:t>...</a:t>
            </a:r>
          </a:p>
          <a:p>
            <a:pPr lvl="1"/>
            <a:r>
              <a:rPr lang="pt-BR" dirty="0"/>
              <a:t>E para o MSN, </a:t>
            </a:r>
            <a:r>
              <a:rPr lang="pt-BR" dirty="0" err="1"/>
              <a:t>Skype</a:t>
            </a:r>
            <a:r>
              <a:rPr lang="pt-BR" dirty="0"/>
              <a:t>, VoIP, </a:t>
            </a:r>
            <a:r>
              <a:rPr lang="pt-BR" dirty="0" err="1"/>
              <a:t>etc</a:t>
            </a:r>
            <a:r>
              <a:rPr lang="pt-BR" dirty="0"/>
              <a:t>?</a:t>
            </a:r>
          </a:p>
          <a:p>
            <a:pPr lvl="2"/>
            <a:r>
              <a:rPr lang="pt-BR" dirty="0"/>
              <a:t>Servidores de rendez-vous</a:t>
            </a:r>
          </a:p>
          <a:p>
            <a:pPr lvl="2"/>
            <a:r>
              <a:rPr lang="pt-BR" dirty="0"/>
              <a:t>Pacto com o demônio (Skype)</a:t>
            </a:r>
          </a:p>
        </p:txBody>
      </p:sp>
    </p:spTree>
    <p:extLst>
      <p:ext uri="{BB962C8B-B14F-4D97-AF65-F5344CB8AC3E}">
        <p14:creationId xmlns:p14="http://schemas.microsoft.com/office/powerpoint/2010/main" val="1564164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e </a:t>
            </a:r>
            <a:r>
              <a:rPr lang="en-US" dirty="0" err="1"/>
              <a:t>esgotamento</a:t>
            </a:r>
            <a:r>
              <a:rPr lang="en-US" dirty="0"/>
              <a:t> de IPs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3" y="1600200"/>
            <a:ext cx="7848594" cy="4525963"/>
          </a:xfrm>
        </p:spPr>
      </p:pic>
    </p:spTree>
    <p:extLst>
      <p:ext uri="{BB962C8B-B14F-4D97-AF65-F5344CB8AC3E}">
        <p14:creationId xmlns:p14="http://schemas.microsoft.com/office/powerpoint/2010/main" val="1788300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0"/>
            <a:ext cx="5754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5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 IPv6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Nova geração do IP</a:t>
            </a:r>
          </a:p>
          <a:p>
            <a:r>
              <a:rPr lang="pt-BR" dirty="0"/>
              <a:t>Resolve o problema de falta de </a:t>
            </a:r>
            <a:r>
              <a:rPr lang="pt-BR" dirty="0" err="1"/>
              <a:t>IPs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2</a:t>
            </a:r>
            <a:r>
              <a:rPr lang="pt-BR" baseline="30000" dirty="0"/>
              <a:t>128</a:t>
            </a:r>
            <a:r>
              <a:rPr lang="pt-BR" dirty="0"/>
              <a:t> </a:t>
            </a:r>
            <a:r>
              <a:rPr lang="pt-BR" dirty="0" err="1"/>
              <a:t>IPs</a:t>
            </a:r>
            <a:r>
              <a:rPr lang="pt-BR" dirty="0"/>
              <a:t> = 7x10</a:t>
            </a:r>
            <a:r>
              <a:rPr lang="pt-BR" baseline="30000" dirty="0"/>
              <a:t>23</a:t>
            </a:r>
            <a:r>
              <a:rPr lang="pt-BR" dirty="0"/>
              <a:t> </a:t>
            </a:r>
            <a:r>
              <a:rPr lang="pt-BR" dirty="0" err="1"/>
              <a:t>IPs</a:t>
            </a:r>
            <a:r>
              <a:rPr lang="pt-BR" dirty="0"/>
              <a:t> para cada m</a:t>
            </a:r>
            <a:r>
              <a:rPr lang="pt-BR" baseline="30000" dirty="0"/>
              <a:t>2</a:t>
            </a:r>
            <a:r>
              <a:rPr lang="pt-BR" dirty="0"/>
              <a:t> da Terra</a:t>
            </a:r>
          </a:p>
          <a:p>
            <a:r>
              <a:rPr lang="pt-BR" dirty="0"/>
              <a:t>Mecanismos de compatibilidade com IP antigo (v4)</a:t>
            </a:r>
          </a:p>
          <a:p>
            <a:r>
              <a:rPr lang="pt-BR" dirty="0"/>
              <a:t>Diversas outras melhorias </a:t>
            </a:r>
          </a:p>
        </p:txBody>
      </p:sp>
    </p:spTree>
    <p:extLst>
      <p:ext uri="{BB962C8B-B14F-4D97-AF65-F5344CB8AC3E}">
        <p14:creationId xmlns:p14="http://schemas.microsoft.com/office/powerpoint/2010/main" val="3617897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BAC1-18BB-594D-8F4E-AC3B11EF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Esgotamento do IPv6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24A997-2E05-AE4C-8C70-085AADFD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227"/>
            <a:ext cx="9144000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7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Endereços IPv6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Formato Hexadecimal, por blocos de 2 bytes:</a:t>
            </a:r>
          </a:p>
          <a:p>
            <a:pPr lvl="1"/>
            <a:r>
              <a:rPr lang="pt-BR" dirty="0"/>
              <a:t>47CD:1234:4422:AC02:0022:1234:A456:0124</a:t>
            </a:r>
          </a:p>
          <a:p>
            <a:r>
              <a:rPr lang="pt-BR" dirty="0"/>
              <a:t>Formato compacto:</a:t>
            </a:r>
          </a:p>
          <a:p>
            <a:pPr lvl="1"/>
            <a:r>
              <a:rPr lang="pt-BR" dirty="0"/>
              <a:t>47CD::A456:0124</a:t>
            </a:r>
          </a:p>
          <a:p>
            <a:pPr lvl="1"/>
            <a:r>
              <a:rPr lang="pt-BR" dirty="0"/>
              <a:t>47CD:0000:0000:0000:0000:0000:A456:0124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566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Prefixos IPv6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0000 (128 bits) – Não especificado</a:t>
            </a:r>
          </a:p>
          <a:p>
            <a:r>
              <a:rPr lang="pt-BR" dirty="0"/>
              <a:t>Endereçamento em redes locais:</a:t>
            </a:r>
          </a:p>
          <a:p>
            <a:pPr lvl="1"/>
            <a:r>
              <a:rPr lang="pt-BR" dirty="0"/>
              <a:t>::1 (0:0:0:0:0:0:0:1) – </a:t>
            </a:r>
            <a:r>
              <a:rPr lang="pt-BR" dirty="0" err="1"/>
              <a:t>Loopback</a:t>
            </a:r>
            <a:r>
              <a:rPr lang="pt-BR" dirty="0"/>
              <a:t> (eu mesmo)</a:t>
            </a:r>
          </a:p>
          <a:p>
            <a:pPr lvl="1"/>
            <a:r>
              <a:rPr lang="pt-BR" dirty="0"/>
              <a:t>1111 1110 10... – Link local </a:t>
            </a:r>
            <a:r>
              <a:rPr lang="pt-BR" dirty="0" err="1"/>
              <a:t>unicast</a:t>
            </a:r>
            <a:r>
              <a:rPr lang="pt-BR" dirty="0"/>
              <a:t> (fe80::)</a:t>
            </a:r>
          </a:p>
          <a:p>
            <a:pPr lvl="2"/>
            <a:r>
              <a:rPr lang="pt-BR" dirty="0"/>
              <a:t>Construir endereços válidos a partir do MAC </a:t>
            </a:r>
            <a:r>
              <a:rPr lang="pt-BR" dirty="0" err="1"/>
              <a:t>address</a:t>
            </a:r>
            <a:endParaRPr lang="pt-BR" dirty="0"/>
          </a:p>
          <a:p>
            <a:pPr lvl="1"/>
            <a:r>
              <a:rPr lang="pt-BR" dirty="0"/>
              <a:t>1111 1110 11... – Site local </a:t>
            </a:r>
            <a:r>
              <a:rPr lang="pt-BR" dirty="0" err="1"/>
              <a:t>unicast</a:t>
            </a:r>
            <a:r>
              <a:rPr lang="pt-BR" dirty="0"/>
              <a:t> (rede local corporativa, fec0:: ) </a:t>
            </a:r>
          </a:p>
          <a:p>
            <a:r>
              <a:rPr lang="pt-BR" dirty="0"/>
              <a:t>Endereçamento na Internet:</a:t>
            </a:r>
          </a:p>
          <a:p>
            <a:pPr lvl="1"/>
            <a:r>
              <a:rPr lang="pt-BR" dirty="0"/>
              <a:t>1111 1111... – </a:t>
            </a:r>
            <a:r>
              <a:rPr lang="pt-BR" dirty="0" err="1"/>
              <a:t>Multicast</a:t>
            </a:r>
            <a:endParaRPr lang="pt-BR" dirty="0"/>
          </a:p>
          <a:p>
            <a:pPr lvl="1"/>
            <a:r>
              <a:rPr lang="pt-BR" dirty="0"/>
              <a:t>Resto: global </a:t>
            </a:r>
            <a:r>
              <a:rPr lang="pt-BR" dirty="0" err="1"/>
              <a:t>unicast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47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= Internet </a:t>
            </a:r>
            <a:r>
              <a:rPr lang="pt-BR" dirty="0" err="1"/>
              <a:t>Protocol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Define o formato do pacote da Internet</a:t>
            </a:r>
          </a:p>
          <a:p>
            <a:r>
              <a:rPr lang="pt-BR" dirty="0"/>
              <a:t>Define os endereços </a:t>
            </a:r>
            <a:r>
              <a:rPr lang="pt-BR" dirty="0" err="1"/>
              <a:t>IPs</a:t>
            </a:r>
            <a:r>
              <a:rPr lang="pt-BR" dirty="0"/>
              <a:t>: para roteadores e para os clientes</a:t>
            </a:r>
          </a:p>
          <a:p>
            <a:pP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5268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e broadcast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” broadcast </a:t>
            </a:r>
            <a:r>
              <a:rPr lang="en-US" dirty="0" err="1"/>
              <a:t>em</a:t>
            </a:r>
            <a:r>
              <a:rPr lang="en-US" dirty="0"/>
              <a:t> IPv6</a:t>
            </a:r>
          </a:p>
          <a:p>
            <a:r>
              <a:rPr lang="en-US" dirty="0" err="1"/>
              <a:t>Solução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Enviar</a:t>
            </a:r>
            <a:r>
              <a:rPr lang="en-US" dirty="0"/>
              <a:t> dados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multicast especial: FF02::1</a:t>
            </a:r>
          </a:p>
          <a:p>
            <a:pPr lvl="1"/>
            <a:r>
              <a:rPr lang="en-US" dirty="0" err="1"/>
              <a:t>Equivalente</a:t>
            </a:r>
            <a:r>
              <a:rPr lang="en-US" dirty="0"/>
              <a:t> no IPv4: 224.0.0.1</a:t>
            </a:r>
          </a:p>
        </p:txBody>
      </p:sp>
    </p:spTree>
    <p:extLst>
      <p:ext uri="{BB962C8B-B14F-4D97-AF65-F5344CB8AC3E}">
        <p14:creationId xmlns:p14="http://schemas.microsoft.com/office/powerpoint/2010/main" val="632950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Limites</a:t>
            </a:r>
            <a:r>
              <a:rPr lang="en-US" dirty="0"/>
              <a:t> de </a:t>
            </a:r>
            <a:r>
              <a:rPr lang="en-US" dirty="0" err="1"/>
              <a:t>zonas</a:t>
            </a:r>
            <a:endParaRPr lang="en-US" dirty="0"/>
          </a:p>
        </p:txBody>
      </p:sp>
      <p:sp>
        <p:nvSpPr>
          <p:cNvPr id="291843" name="Rectangle 3"/>
          <p:cNvSpPr>
            <a:spLocks noChangeArrowheads="1"/>
          </p:cNvSpPr>
          <p:nvPr/>
        </p:nvSpPr>
        <p:spPr bwMode="auto">
          <a:xfrm>
            <a:off x="24384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4" name="Line 4"/>
          <p:cNvSpPr>
            <a:spLocks noChangeShapeType="1"/>
          </p:cNvSpPr>
          <p:nvPr/>
        </p:nvSpPr>
        <p:spPr bwMode="auto">
          <a:xfrm flipV="1">
            <a:off x="25908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28956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6" name="Line 6"/>
          <p:cNvSpPr>
            <a:spLocks noChangeShapeType="1"/>
          </p:cNvSpPr>
          <p:nvPr/>
        </p:nvSpPr>
        <p:spPr bwMode="auto">
          <a:xfrm flipV="1">
            <a:off x="30480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33528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8" name="Line 8"/>
          <p:cNvSpPr>
            <a:spLocks noChangeShapeType="1"/>
          </p:cNvSpPr>
          <p:nvPr/>
        </p:nvSpPr>
        <p:spPr bwMode="auto">
          <a:xfrm flipV="1">
            <a:off x="35052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49" name="Line 9"/>
          <p:cNvSpPr>
            <a:spLocks noChangeShapeType="1"/>
          </p:cNvSpPr>
          <p:nvPr/>
        </p:nvSpPr>
        <p:spPr bwMode="auto">
          <a:xfrm>
            <a:off x="2286000" y="5181600"/>
            <a:ext cx="152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0" name="Rectangle 10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1" name="Line 11"/>
          <p:cNvSpPr>
            <a:spLocks noChangeShapeType="1"/>
          </p:cNvSpPr>
          <p:nvPr/>
        </p:nvSpPr>
        <p:spPr bwMode="auto">
          <a:xfrm flipV="1">
            <a:off x="3276600" y="4800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2" name="Line 12"/>
          <p:cNvSpPr>
            <a:spLocks noChangeShapeType="1"/>
          </p:cNvSpPr>
          <p:nvPr/>
        </p:nvSpPr>
        <p:spPr bwMode="auto">
          <a:xfrm flipV="1">
            <a:off x="3276600" y="4114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3" name="Rectangle 13"/>
          <p:cNvSpPr>
            <a:spLocks noChangeArrowheads="1"/>
          </p:cNvSpPr>
          <p:nvPr/>
        </p:nvSpPr>
        <p:spPr bwMode="auto">
          <a:xfrm>
            <a:off x="54864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4" name="Line 14"/>
          <p:cNvSpPr>
            <a:spLocks noChangeShapeType="1"/>
          </p:cNvSpPr>
          <p:nvPr/>
        </p:nvSpPr>
        <p:spPr bwMode="auto">
          <a:xfrm flipV="1">
            <a:off x="56388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5" name="Rectangle 15"/>
          <p:cNvSpPr>
            <a:spLocks noChangeArrowheads="1"/>
          </p:cNvSpPr>
          <p:nvPr/>
        </p:nvSpPr>
        <p:spPr bwMode="auto">
          <a:xfrm>
            <a:off x="59436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6" name="Line 16"/>
          <p:cNvSpPr>
            <a:spLocks noChangeShapeType="1"/>
          </p:cNvSpPr>
          <p:nvPr/>
        </p:nvSpPr>
        <p:spPr bwMode="auto">
          <a:xfrm flipV="1">
            <a:off x="60960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6400800" y="55626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8" name="Line 18"/>
          <p:cNvSpPr>
            <a:spLocks noChangeShapeType="1"/>
          </p:cNvSpPr>
          <p:nvPr/>
        </p:nvSpPr>
        <p:spPr bwMode="auto">
          <a:xfrm flipV="1">
            <a:off x="6553200" y="5181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59" name="Line 19"/>
          <p:cNvSpPr>
            <a:spLocks noChangeShapeType="1"/>
          </p:cNvSpPr>
          <p:nvPr/>
        </p:nvSpPr>
        <p:spPr bwMode="auto">
          <a:xfrm>
            <a:off x="5334000" y="5181600"/>
            <a:ext cx="152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0" name="Rectangle 20"/>
          <p:cNvSpPr>
            <a:spLocks noChangeArrowheads="1"/>
          </p:cNvSpPr>
          <p:nvPr/>
        </p:nvSpPr>
        <p:spPr bwMode="auto">
          <a:xfrm>
            <a:off x="5715000" y="44958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1" name="Line 21"/>
          <p:cNvSpPr>
            <a:spLocks noChangeShapeType="1"/>
          </p:cNvSpPr>
          <p:nvPr/>
        </p:nvSpPr>
        <p:spPr bwMode="auto">
          <a:xfrm flipV="1">
            <a:off x="5867400" y="4800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2" name="Line 22"/>
          <p:cNvSpPr>
            <a:spLocks noChangeShapeType="1"/>
          </p:cNvSpPr>
          <p:nvPr/>
        </p:nvSpPr>
        <p:spPr bwMode="auto">
          <a:xfrm flipV="1">
            <a:off x="5867400" y="4114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3" name="Line 23"/>
          <p:cNvSpPr>
            <a:spLocks noChangeShapeType="1"/>
          </p:cNvSpPr>
          <p:nvPr/>
        </p:nvSpPr>
        <p:spPr bwMode="auto">
          <a:xfrm>
            <a:off x="2971800" y="4114800"/>
            <a:ext cx="320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4" name="Rectangle 24"/>
          <p:cNvSpPr>
            <a:spLocks noChangeArrowheads="1"/>
          </p:cNvSpPr>
          <p:nvPr/>
        </p:nvSpPr>
        <p:spPr bwMode="auto">
          <a:xfrm>
            <a:off x="4419600" y="3429000"/>
            <a:ext cx="304800" cy="304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5" name="Line 25"/>
          <p:cNvSpPr>
            <a:spLocks noChangeShapeType="1"/>
          </p:cNvSpPr>
          <p:nvPr/>
        </p:nvSpPr>
        <p:spPr bwMode="auto">
          <a:xfrm flipV="1">
            <a:off x="4572000" y="37338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91866" name="Line 26"/>
          <p:cNvSpPr>
            <a:spLocks noChangeShapeType="1"/>
          </p:cNvSpPr>
          <p:nvPr/>
        </p:nvSpPr>
        <p:spPr bwMode="auto">
          <a:xfrm flipV="1">
            <a:off x="4572000" y="3048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grpSp>
        <p:nvGrpSpPr>
          <p:cNvPr id="291867" name="Group 27"/>
          <p:cNvGrpSpPr>
            <a:grpSpLocks/>
          </p:cNvGrpSpPr>
          <p:nvPr/>
        </p:nvGrpSpPr>
        <p:grpSpPr bwMode="auto">
          <a:xfrm>
            <a:off x="2057400" y="4648200"/>
            <a:ext cx="1981200" cy="1066800"/>
            <a:chOff x="1296" y="2928"/>
            <a:chExt cx="1248" cy="672"/>
          </a:xfrm>
        </p:grpSpPr>
        <p:sp>
          <p:nvSpPr>
            <p:cNvPr id="291868" name="AutoShape 28"/>
            <p:cNvSpPr>
              <a:spLocks noChangeArrowheads="1"/>
            </p:cNvSpPr>
            <p:nvPr/>
          </p:nvSpPr>
          <p:spPr bwMode="auto">
            <a:xfrm>
              <a:off x="1296" y="2928"/>
              <a:ext cx="1248" cy="672"/>
            </a:xfrm>
            <a:prstGeom prst="roundRect">
              <a:avLst>
                <a:gd name="adj" fmla="val 38889"/>
              </a:avLst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69" name="Text Box 29"/>
            <p:cNvSpPr txBox="1">
              <a:spLocks noChangeArrowheads="1"/>
            </p:cNvSpPr>
            <p:nvPr/>
          </p:nvSpPr>
          <p:spPr bwMode="auto">
            <a:xfrm>
              <a:off x="1493" y="3023"/>
              <a:ext cx="326" cy="2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>
                  <a:solidFill>
                    <a:srgbClr val="00B050"/>
                  </a:solidFill>
                </a:rPr>
                <a:t>Link</a:t>
              </a:r>
            </a:p>
          </p:txBody>
        </p:sp>
      </p:grpSp>
      <p:grpSp>
        <p:nvGrpSpPr>
          <p:cNvPr id="291870" name="Group 30"/>
          <p:cNvGrpSpPr>
            <a:grpSpLocks/>
          </p:cNvGrpSpPr>
          <p:nvPr/>
        </p:nvGrpSpPr>
        <p:grpSpPr bwMode="auto">
          <a:xfrm>
            <a:off x="5105400" y="4648200"/>
            <a:ext cx="1981200" cy="1066800"/>
            <a:chOff x="3216" y="2928"/>
            <a:chExt cx="1248" cy="672"/>
          </a:xfrm>
        </p:grpSpPr>
        <p:sp>
          <p:nvSpPr>
            <p:cNvPr id="291871" name="AutoShape 31"/>
            <p:cNvSpPr>
              <a:spLocks noChangeArrowheads="1"/>
            </p:cNvSpPr>
            <p:nvPr/>
          </p:nvSpPr>
          <p:spPr bwMode="auto">
            <a:xfrm>
              <a:off x="3216" y="2928"/>
              <a:ext cx="1248" cy="672"/>
            </a:xfrm>
            <a:prstGeom prst="roundRect">
              <a:avLst>
                <a:gd name="adj" fmla="val 38889"/>
              </a:avLst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72" name="Text Box 32"/>
            <p:cNvSpPr txBox="1">
              <a:spLocks noChangeArrowheads="1"/>
            </p:cNvSpPr>
            <p:nvPr/>
          </p:nvSpPr>
          <p:spPr bwMode="auto">
            <a:xfrm>
              <a:off x="3893" y="3023"/>
              <a:ext cx="326" cy="2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>
                  <a:solidFill>
                    <a:srgbClr val="00B050"/>
                  </a:solidFill>
                </a:rPr>
                <a:t>Link</a:t>
              </a:r>
            </a:p>
          </p:txBody>
        </p:sp>
      </p:grpSp>
      <p:grpSp>
        <p:nvGrpSpPr>
          <p:cNvPr id="291873" name="Group 33"/>
          <p:cNvGrpSpPr>
            <a:grpSpLocks/>
          </p:cNvGrpSpPr>
          <p:nvPr/>
        </p:nvGrpSpPr>
        <p:grpSpPr bwMode="auto">
          <a:xfrm>
            <a:off x="2590800" y="3581400"/>
            <a:ext cx="3810000" cy="1066800"/>
            <a:chOff x="1632" y="2256"/>
            <a:chExt cx="2400" cy="672"/>
          </a:xfrm>
        </p:grpSpPr>
        <p:sp>
          <p:nvSpPr>
            <p:cNvPr id="291874" name="AutoShape 34"/>
            <p:cNvSpPr>
              <a:spLocks noChangeArrowheads="1"/>
            </p:cNvSpPr>
            <p:nvPr/>
          </p:nvSpPr>
          <p:spPr bwMode="auto">
            <a:xfrm>
              <a:off x="1632" y="2256"/>
              <a:ext cx="2400" cy="672"/>
            </a:xfrm>
            <a:prstGeom prst="roundRect">
              <a:avLst>
                <a:gd name="adj" fmla="val 38889"/>
              </a:avLst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75" name="Text Box 35"/>
            <p:cNvSpPr txBox="1">
              <a:spLocks noChangeArrowheads="1"/>
            </p:cNvSpPr>
            <p:nvPr/>
          </p:nvSpPr>
          <p:spPr bwMode="auto">
            <a:xfrm>
              <a:off x="2016" y="2331"/>
              <a:ext cx="326" cy="2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Link</a:t>
              </a:r>
            </a:p>
          </p:txBody>
        </p:sp>
      </p:grpSp>
      <p:grpSp>
        <p:nvGrpSpPr>
          <p:cNvPr id="291876" name="Group 36"/>
          <p:cNvGrpSpPr>
            <a:grpSpLocks/>
          </p:cNvGrpSpPr>
          <p:nvPr/>
        </p:nvGrpSpPr>
        <p:grpSpPr bwMode="auto">
          <a:xfrm>
            <a:off x="1600200" y="3581400"/>
            <a:ext cx="5943600" cy="2133600"/>
            <a:chOff x="1008" y="2256"/>
            <a:chExt cx="3744" cy="1344"/>
          </a:xfrm>
        </p:grpSpPr>
        <p:sp>
          <p:nvSpPr>
            <p:cNvPr id="291877" name="AutoShape 37"/>
            <p:cNvSpPr>
              <a:spLocks noChangeArrowheads="1"/>
            </p:cNvSpPr>
            <p:nvPr/>
          </p:nvSpPr>
          <p:spPr bwMode="auto">
            <a:xfrm>
              <a:off x="1008" y="2256"/>
              <a:ext cx="3744" cy="1344"/>
            </a:xfrm>
            <a:prstGeom prst="roundRect">
              <a:avLst>
                <a:gd name="adj" fmla="val 38889"/>
              </a:avLst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78" name="Text Box 38"/>
            <p:cNvSpPr txBox="1">
              <a:spLocks noChangeArrowheads="1"/>
            </p:cNvSpPr>
            <p:nvPr/>
          </p:nvSpPr>
          <p:spPr bwMode="auto">
            <a:xfrm>
              <a:off x="1119" y="2667"/>
              <a:ext cx="312" cy="2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>
                  <a:solidFill>
                    <a:srgbClr val="00B050"/>
                  </a:solidFill>
                </a:rPr>
                <a:t>Site</a:t>
              </a:r>
            </a:p>
          </p:txBody>
        </p:sp>
      </p:grpSp>
      <p:grpSp>
        <p:nvGrpSpPr>
          <p:cNvPr id="291879" name="Group 39"/>
          <p:cNvGrpSpPr>
            <a:grpSpLocks/>
          </p:cNvGrpSpPr>
          <p:nvPr/>
        </p:nvGrpSpPr>
        <p:grpSpPr bwMode="auto">
          <a:xfrm>
            <a:off x="1752600" y="2209800"/>
            <a:ext cx="5791200" cy="1371600"/>
            <a:chOff x="1104" y="1392"/>
            <a:chExt cx="3648" cy="864"/>
          </a:xfrm>
        </p:grpSpPr>
        <p:sp>
          <p:nvSpPr>
            <p:cNvPr id="291880" name="Arc 40"/>
            <p:cNvSpPr>
              <a:spLocks/>
            </p:cNvSpPr>
            <p:nvPr/>
          </p:nvSpPr>
          <p:spPr bwMode="auto">
            <a:xfrm flipH="1" flipV="1">
              <a:off x="1104" y="1872"/>
              <a:ext cx="518" cy="384"/>
            </a:xfrm>
            <a:custGeom>
              <a:avLst/>
              <a:gdLst>
                <a:gd name="G0" fmla="+- 1718 0 0"/>
                <a:gd name="G1" fmla="+- 21600 0 0"/>
                <a:gd name="G2" fmla="+- 21600 0 0"/>
                <a:gd name="T0" fmla="*/ 0 w 23318"/>
                <a:gd name="T1" fmla="*/ 69 h 22099"/>
                <a:gd name="T2" fmla="*/ 23312 w 23318"/>
                <a:gd name="T3" fmla="*/ 22099 h 22099"/>
                <a:gd name="T4" fmla="*/ 1718 w 23318"/>
                <a:gd name="T5" fmla="*/ 21600 h 2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318" h="22099" fill="none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</a:path>
                <a:path w="23318" h="22099" stroke="0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  <a:lnTo>
                    <a:pt x="1718" y="21600"/>
                  </a:lnTo>
                  <a:close/>
                </a:path>
              </a:pathLst>
            </a:cu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81" name="Arc 41"/>
            <p:cNvSpPr>
              <a:spLocks/>
            </p:cNvSpPr>
            <p:nvPr/>
          </p:nvSpPr>
          <p:spPr bwMode="auto">
            <a:xfrm flipV="1">
              <a:off x="4224" y="1872"/>
              <a:ext cx="518" cy="384"/>
            </a:xfrm>
            <a:custGeom>
              <a:avLst/>
              <a:gdLst>
                <a:gd name="G0" fmla="+- 1718 0 0"/>
                <a:gd name="G1" fmla="+- 21600 0 0"/>
                <a:gd name="G2" fmla="+- 21600 0 0"/>
                <a:gd name="T0" fmla="*/ 0 w 23318"/>
                <a:gd name="T1" fmla="*/ 69 h 22099"/>
                <a:gd name="T2" fmla="*/ 23312 w 23318"/>
                <a:gd name="T3" fmla="*/ 22099 h 22099"/>
                <a:gd name="T4" fmla="*/ 1718 w 23318"/>
                <a:gd name="T5" fmla="*/ 21600 h 2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318" h="22099" fill="none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</a:path>
                <a:path w="23318" h="22099" stroke="0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  <a:lnTo>
                    <a:pt x="1718" y="21600"/>
                  </a:lnTo>
                  <a:close/>
                </a:path>
              </a:pathLst>
            </a:cu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82" name="Line 42"/>
            <p:cNvSpPr>
              <a:spLocks noChangeShapeType="1"/>
            </p:cNvSpPr>
            <p:nvPr/>
          </p:nvSpPr>
          <p:spPr bwMode="auto">
            <a:xfrm flipV="1">
              <a:off x="4752" y="1392"/>
              <a:ext cx="0" cy="480"/>
            </a:xfrm>
            <a:prstGeom prst="line">
              <a:avLst/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83" name="Line 43"/>
            <p:cNvSpPr>
              <a:spLocks noChangeShapeType="1"/>
            </p:cNvSpPr>
            <p:nvPr/>
          </p:nvSpPr>
          <p:spPr bwMode="auto">
            <a:xfrm flipV="1">
              <a:off x="1104" y="1392"/>
              <a:ext cx="0" cy="480"/>
            </a:xfrm>
            <a:prstGeom prst="line">
              <a:avLst/>
            </a:prstGeom>
            <a:noFill/>
            <a:ln w="38100" cap="rnd">
              <a:solidFill>
                <a:srgbClr val="00B05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91884" name="Text Box 44"/>
            <p:cNvSpPr txBox="1">
              <a:spLocks noChangeArrowheads="1"/>
            </p:cNvSpPr>
            <p:nvPr/>
          </p:nvSpPr>
          <p:spPr bwMode="auto">
            <a:xfrm>
              <a:off x="1152" y="1679"/>
              <a:ext cx="312" cy="2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>
                  <a:solidFill>
                    <a:srgbClr val="00B050"/>
                  </a:solidFill>
                </a:rPr>
                <a:t>Site</a:t>
              </a:r>
            </a:p>
          </p:txBody>
        </p:sp>
      </p:grpSp>
      <p:grpSp>
        <p:nvGrpSpPr>
          <p:cNvPr id="291885" name="Group 45"/>
          <p:cNvGrpSpPr>
            <a:grpSpLocks/>
          </p:cNvGrpSpPr>
          <p:nvPr/>
        </p:nvGrpSpPr>
        <p:grpSpPr bwMode="auto">
          <a:xfrm>
            <a:off x="914400" y="2209800"/>
            <a:ext cx="7315200" cy="3505200"/>
            <a:chOff x="576" y="1392"/>
            <a:chExt cx="4608" cy="2208"/>
          </a:xfrm>
        </p:grpSpPr>
        <p:sp>
          <p:nvSpPr>
            <p:cNvPr id="291886" name="Arc 46"/>
            <p:cNvSpPr>
              <a:spLocks/>
            </p:cNvSpPr>
            <p:nvPr/>
          </p:nvSpPr>
          <p:spPr bwMode="auto">
            <a:xfrm flipH="1" flipV="1">
              <a:off x="586" y="3216"/>
              <a:ext cx="518" cy="384"/>
            </a:xfrm>
            <a:custGeom>
              <a:avLst/>
              <a:gdLst>
                <a:gd name="G0" fmla="+- 1718 0 0"/>
                <a:gd name="G1" fmla="+- 21600 0 0"/>
                <a:gd name="G2" fmla="+- 21600 0 0"/>
                <a:gd name="T0" fmla="*/ 0 w 23318"/>
                <a:gd name="T1" fmla="*/ 69 h 22099"/>
                <a:gd name="T2" fmla="*/ 23312 w 23318"/>
                <a:gd name="T3" fmla="*/ 22099 h 22099"/>
                <a:gd name="T4" fmla="*/ 1718 w 23318"/>
                <a:gd name="T5" fmla="*/ 21600 h 2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318" h="22099" fill="none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</a:path>
                <a:path w="23318" h="22099" stroke="0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  <a:lnTo>
                    <a:pt x="1718" y="21600"/>
                  </a:lnTo>
                  <a:close/>
                </a:path>
              </a:pathLst>
            </a:cu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87" name="Line 47"/>
            <p:cNvSpPr>
              <a:spLocks noChangeShapeType="1"/>
            </p:cNvSpPr>
            <p:nvPr/>
          </p:nvSpPr>
          <p:spPr bwMode="auto">
            <a:xfrm>
              <a:off x="1104" y="3600"/>
              <a:ext cx="3552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88" name="Arc 48"/>
            <p:cNvSpPr>
              <a:spLocks/>
            </p:cNvSpPr>
            <p:nvPr/>
          </p:nvSpPr>
          <p:spPr bwMode="auto">
            <a:xfrm flipV="1">
              <a:off x="4666" y="3216"/>
              <a:ext cx="518" cy="384"/>
            </a:xfrm>
            <a:custGeom>
              <a:avLst/>
              <a:gdLst>
                <a:gd name="G0" fmla="+- 1718 0 0"/>
                <a:gd name="G1" fmla="+- 21600 0 0"/>
                <a:gd name="G2" fmla="+- 21600 0 0"/>
                <a:gd name="T0" fmla="*/ 0 w 23318"/>
                <a:gd name="T1" fmla="*/ 69 h 22099"/>
                <a:gd name="T2" fmla="*/ 23312 w 23318"/>
                <a:gd name="T3" fmla="*/ 22099 h 22099"/>
                <a:gd name="T4" fmla="*/ 1718 w 23318"/>
                <a:gd name="T5" fmla="*/ 21600 h 2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318" h="22099" fill="none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</a:path>
                <a:path w="23318" h="22099" stroke="0" extrusionOk="0">
                  <a:moveTo>
                    <a:pt x="-1" y="68"/>
                  </a:moveTo>
                  <a:cubicBezTo>
                    <a:pt x="571" y="22"/>
                    <a:pt x="1144" y="-1"/>
                    <a:pt x="1718" y="-1"/>
                  </a:cubicBezTo>
                  <a:cubicBezTo>
                    <a:pt x="13647" y="0"/>
                    <a:pt x="23318" y="9670"/>
                    <a:pt x="23318" y="21600"/>
                  </a:cubicBezTo>
                  <a:cubicBezTo>
                    <a:pt x="23318" y="21766"/>
                    <a:pt x="23316" y="21932"/>
                    <a:pt x="23312" y="22099"/>
                  </a:cubicBezTo>
                  <a:lnTo>
                    <a:pt x="1718" y="21600"/>
                  </a:lnTo>
                  <a:close/>
                </a:path>
              </a:pathLst>
            </a:cu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89" name="Line 49"/>
            <p:cNvSpPr>
              <a:spLocks noChangeShapeType="1"/>
            </p:cNvSpPr>
            <p:nvPr/>
          </p:nvSpPr>
          <p:spPr bwMode="auto">
            <a:xfrm flipV="1">
              <a:off x="5184" y="1392"/>
              <a:ext cx="0" cy="1824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90" name="Line 50"/>
            <p:cNvSpPr>
              <a:spLocks noChangeShapeType="1"/>
            </p:cNvSpPr>
            <p:nvPr/>
          </p:nvSpPr>
          <p:spPr bwMode="auto">
            <a:xfrm flipV="1">
              <a:off x="576" y="1392"/>
              <a:ext cx="0" cy="1824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891" name="Text Box 51"/>
            <p:cNvSpPr txBox="1">
              <a:spLocks noChangeArrowheads="1"/>
            </p:cNvSpPr>
            <p:nvPr/>
          </p:nvSpPr>
          <p:spPr bwMode="auto">
            <a:xfrm>
              <a:off x="590" y="2140"/>
              <a:ext cx="5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600">
                  <a:solidFill>
                    <a:schemeClr val="tx2"/>
                  </a:solidFill>
                </a:rPr>
                <a:t>Global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96133" y="6186769"/>
            <a:ext cx="5121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Exemplo</a:t>
            </a:r>
            <a:r>
              <a:rPr lang="en-US" sz="2800" b="1" dirty="0"/>
              <a:t>: </a:t>
            </a:r>
            <a:r>
              <a:rPr lang="en-US" sz="2800" b="1" dirty="0" err="1"/>
              <a:t>rotas</a:t>
            </a:r>
            <a:r>
              <a:rPr lang="en-US" sz="2800" b="1" dirty="0"/>
              <a:t> </a:t>
            </a:r>
            <a:r>
              <a:rPr lang="en-US" sz="2800" b="1" dirty="0" err="1"/>
              <a:t>em</a:t>
            </a:r>
            <a:r>
              <a:rPr lang="en-US" sz="2800" b="1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5899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domésticos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própria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489" b="-17489"/>
          <a:stretch>
            <a:fillRect/>
          </a:stretch>
        </p:blipFill>
        <p:spPr>
          <a:xfrm>
            <a:off x="482600" y="1459236"/>
            <a:ext cx="8605554" cy="4890764"/>
          </a:xfrm>
        </p:spPr>
      </p:pic>
    </p:spTree>
    <p:extLst>
      <p:ext uri="{BB962C8B-B14F-4D97-AF65-F5344CB8AC3E}">
        <p14:creationId xmlns:p14="http://schemas.microsoft.com/office/powerpoint/2010/main" val="358504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" y="192370"/>
            <a:ext cx="9209295" cy="65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3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97000"/>
            <a:ext cx="7237413" cy="228374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Endereço</a:t>
            </a:r>
            <a:r>
              <a:rPr lang="en-US" dirty="0"/>
              <a:t> IP = [</a:t>
            </a:r>
            <a:r>
              <a:rPr lang="en-US" dirty="0" err="1"/>
              <a:t>prefixo</a:t>
            </a:r>
            <a:r>
              <a:rPr lang="en-US" dirty="0"/>
              <a:t> sub-</a:t>
            </a:r>
            <a:r>
              <a:rPr lang="en-US" dirty="0" err="1"/>
              <a:t>rede</a:t>
            </a:r>
            <a:r>
              <a:rPr lang="en-US" dirty="0"/>
              <a:t> || f(MAC)]</a:t>
            </a:r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de ARP/RARP e DHCP</a:t>
            </a:r>
          </a:p>
          <a:p>
            <a:r>
              <a:rPr lang="en-US" dirty="0" err="1"/>
              <a:t>Roteador</a:t>
            </a:r>
            <a:r>
              <a:rPr lang="en-US" dirty="0"/>
              <a:t> </a:t>
            </a:r>
            <a:r>
              <a:rPr lang="en-US" dirty="0" err="1"/>
              <a:t>envia</a:t>
            </a:r>
            <a:r>
              <a:rPr lang="en-US" dirty="0"/>
              <a:t> </a:t>
            </a:r>
            <a:r>
              <a:rPr lang="en-US" dirty="0" err="1"/>
              <a:t>periodicamente</a:t>
            </a:r>
            <a:r>
              <a:rPr lang="en-US" dirty="0"/>
              <a:t> </a:t>
            </a:r>
            <a:r>
              <a:rPr lang="en-US" dirty="0" err="1"/>
              <a:t>pacotes</a:t>
            </a:r>
            <a:r>
              <a:rPr lang="en-US" dirty="0"/>
              <a:t> “Router advertisement”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40" y="3949700"/>
            <a:ext cx="7898860" cy="2900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155" y="6242195"/>
            <a:ext cx="3038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Exemplo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Wireshark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73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Auto-configuração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36700"/>
            <a:ext cx="8318500" cy="5092700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Últimos 64 bits do endereço em função do endereço MAC da interface (padrão EUI64)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Se possui 48 bits, então adiciona  FFFE na metade do endereço para completar 64 bits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Complemento do bit U/L (sétimo bit mais à esquerda do endereço MAC)</a:t>
            </a:r>
          </a:p>
          <a:p>
            <a:pPr marL="971550" lvl="1" indent="-514350">
              <a:buFont typeface="+mj-lt"/>
              <a:buAutoNum type="arabicPeriod"/>
            </a:pPr>
            <a:endParaRPr lang="pt-BR" dirty="0"/>
          </a:p>
          <a:p>
            <a:pPr marL="571500" indent="-514350"/>
            <a:r>
              <a:rPr lang="pt-BR" dirty="0"/>
              <a:t>Exemplo: interface com endereço </a:t>
            </a:r>
            <a:r>
              <a:rPr lang="en-US" dirty="0"/>
              <a:t>48-1E-C9-21-85-0C</a:t>
            </a:r>
          </a:p>
          <a:p>
            <a:pPr marL="971550" lvl="1" indent="-514350"/>
            <a:r>
              <a:rPr lang="en-US" dirty="0" err="1"/>
              <a:t>Adiciona</a:t>
            </a:r>
            <a:r>
              <a:rPr lang="en-US" dirty="0"/>
              <a:t> FFFE: 48-1E-C9-</a:t>
            </a:r>
            <a:r>
              <a:rPr lang="en-US" b="1" dirty="0"/>
              <a:t>FF-FE-</a:t>
            </a:r>
            <a:r>
              <a:rPr lang="en-US" dirty="0"/>
              <a:t>21-85-0C</a:t>
            </a:r>
          </a:p>
          <a:p>
            <a:pPr marL="971550" lvl="1" indent="-514350"/>
            <a:r>
              <a:rPr lang="en-US" dirty="0" err="1"/>
              <a:t>Complemento</a:t>
            </a:r>
            <a:r>
              <a:rPr lang="en-US" dirty="0"/>
              <a:t> do bit U/L:</a:t>
            </a:r>
          </a:p>
          <a:p>
            <a:pPr marL="1371600" lvl="2" indent="-514350"/>
            <a:r>
              <a:rPr lang="en-US" dirty="0"/>
              <a:t>48 = 01001000</a:t>
            </a:r>
          </a:p>
          <a:p>
            <a:pPr marL="1371600" lvl="2" indent="-514350"/>
            <a:r>
              <a:rPr lang="en-US" dirty="0"/>
              <a:t>010010</a:t>
            </a:r>
            <a:r>
              <a:rPr lang="en-US" b="1" dirty="0"/>
              <a:t>0</a:t>
            </a:r>
            <a:r>
              <a:rPr lang="en-US" dirty="0"/>
              <a:t>0 → 010010</a:t>
            </a:r>
            <a:r>
              <a:rPr lang="en-US" b="1" dirty="0"/>
              <a:t>1</a:t>
            </a:r>
            <a:r>
              <a:rPr lang="en-US" dirty="0"/>
              <a:t>0</a:t>
            </a:r>
          </a:p>
          <a:p>
            <a:pPr marL="1371600" lvl="2" indent="-514350"/>
            <a:r>
              <a:rPr lang="en-US" dirty="0"/>
              <a:t>01001010 = 4A</a:t>
            </a:r>
          </a:p>
          <a:p>
            <a:pPr marL="971550" lvl="1" indent="-514350"/>
            <a:r>
              <a:rPr lang="en-US" dirty="0" err="1"/>
              <a:t>Resultado</a:t>
            </a:r>
            <a:r>
              <a:rPr lang="en-US" dirty="0"/>
              <a:t>: 4A-1E-C9-FF-FE-21-85-0C (</a:t>
            </a:r>
            <a:r>
              <a:rPr lang="en-US" dirty="0" err="1"/>
              <a:t>últimos</a:t>
            </a:r>
            <a:r>
              <a:rPr lang="en-US" dirty="0"/>
              <a:t> 64 bits)</a:t>
            </a:r>
          </a:p>
          <a:p>
            <a:pPr marL="971550" lvl="1" indent="-514350"/>
            <a:endParaRPr lang="en-US" dirty="0"/>
          </a:p>
          <a:p>
            <a:pPr marL="628650" indent="-514350"/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privacidade</a:t>
            </a:r>
            <a:r>
              <a:rPr lang="en-US" dirty="0"/>
              <a:t>: RFC4941</a:t>
            </a:r>
          </a:p>
          <a:p>
            <a:pPr marL="971550" lvl="1" indent="-514350"/>
            <a:r>
              <a:rPr lang="en-US" dirty="0" err="1"/>
              <a:t>Geração</a:t>
            </a:r>
            <a:r>
              <a:rPr lang="en-US" dirty="0"/>
              <a:t> de IPs pseudo-</a:t>
            </a:r>
            <a:r>
              <a:rPr lang="en-US" dirty="0" err="1"/>
              <a:t>aleatórios</a:t>
            </a:r>
            <a:r>
              <a:rPr lang="en-US" dirty="0"/>
              <a:t>: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precisar</a:t>
            </a:r>
            <a:r>
              <a:rPr lang="en-US" dirty="0"/>
              <a:t> de ARP…</a:t>
            </a:r>
          </a:p>
          <a:p>
            <a:pPr marL="971550" lvl="1" indent="-514350"/>
            <a:endParaRPr lang="en-US" dirty="0"/>
          </a:p>
          <a:p>
            <a:pPr marL="571500" indent="-51435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282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Cabeçalho IPv6</a:t>
            </a:r>
          </a:p>
        </p:txBody>
      </p:sp>
      <p:pic>
        <p:nvPicPr>
          <p:cNvPr id="4" name="Picture 5" descr="5-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0" y="1689100"/>
            <a:ext cx="6048375" cy="4759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4311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Extension</a:t>
            </a:r>
            <a:r>
              <a:rPr lang="pt-BR" dirty="0"/>
              <a:t> </a:t>
            </a:r>
            <a:r>
              <a:rPr lang="pt-BR" dirty="0" err="1"/>
              <a:t>headers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Formato: começo do próximo header, tipo do header, dados específicos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Exemplo: Jumbo </a:t>
            </a:r>
            <a:r>
              <a:rPr lang="pt-BR" dirty="0" err="1"/>
              <a:t>payload</a:t>
            </a:r>
            <a:endParaRPr lang="pt-BR" dirty="0"/>
          </a:p>
        </p:txBody>
      </p:sp>
      <p:pic>
        <p:nvPicPr>
          <p:cNvPr id="4" name="Picture 5" descr="5-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25" y="4381500"/>
            <a:ext cx="8032750" cy="1352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296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Coexistência com IPv4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Pilha dupla: nós rodando IPv4 e IPv6</a:t>
            </a:r>
          </a:p>
          <a:p>
            <a:r>
              <a:rPr lang="pt-BR" dirty="0"/>
              <a:t>Túneis IPv6 sobre partes da rede em IPv4</a:t>
            </a:r>
          </a:p>
          <a:p>
            <a:pPr lvl="1"/>
            <a:r>
              <a:rPr lang="pt-BR" dirty="0"/>
              <a:t>Protocolo 6-to-4 para tunelamento automático</a:t>
            </a:r>
          </a:p>
          <a:p>
            <a:r>
              <a:rPr lang="pt-BR" dirty="0"/>
              <a:t>Endereçamento:</a:t>
            </a:r>
          </a:p>
          <a:p>
            <a:r>
              <a:rPr lang="pt-BR" dirty="0"/>
              <a:t>Extensões IPv6-IPv4</a:t>
            </a:r>
          </a:p>
          <a:p>
            <a:pPr lvl="1"/>
            <a:r>
              <a:rPr lang="pt-BR" dirty="0"/>
              <a:t>Associar automaticamente IPv4 150.164.200.20 a ::FFFF:150.164.200.20</a:t>
            </a:r>
          </a:p>
        </p:txBody>
      </p:sp>
    </p:spTree>
    <p:extLst>
      <p:ext uri="{BB962C8B-B14F-4D97-AF65-F5344CB8AC3E}">
        <p14:creationId xmlns:p14="http://schemas.microsoft.com/office/powerpoint/2010/main" val="3627473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Tunelamento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1423988"/>
            <a:ext cx="7424738" cy="5322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1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0" y="0"/>
            <a:ext cx="9144000" cy="30781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47988" y="1436688"/>
            <a:ext cx="4281487" cy="4824412"/>
          </a:xfrm>
          <a:prstGeom prst="rect">
            <a:avLst/>
          </a:prstGeom>
          <a:solidFill>
            <a:srgbClr val="3399FF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44800" y="1543050"/>
            <a:ext cx="4506913" cy="480536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BR" sz="2400">
              <a:latin typeface="Times New Roman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808288" y="1554163"/>
            <a:ext cx="527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ver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511800" y="1616075"/>
            <a:ext cx="8667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length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859088" y="2052638"/>
            <a:ext cx="4287837" cy="7937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4960938" y="1552575"/>
            <a:ext cx="0" cy="5064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475163" y="1011238"/>
            <a:ext cx="908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32 bits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548313" y="1268413"/>
            <a:ext cx="1546225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rot="10800000">
            <a:off x="2830513" y="1279525"/>
            <a:ext cx="1454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581400" y="4505325"/>
            <a:ext cx="300513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data </a:t>
            </a:r>
          </a:p>
          <a:p>
            <a:pPr algn="ctr"/>
            <a:r>
              <a:rPr lang="en-US" sz="1900">
                <a:latin typeface="Trebuchet MS" charset="0"/>
              </a:rPr>
              <a:t>(tamanho variável,</a:t>
            </a:r>
          </a:p>
          <a:p>
            <a:pPr algn="ctr"/>
            <a:r>
              <a:rPr lang="en-US" sz="1900">
                <a:latin typeface="Trebuchet MS" charset="0"/>
              </a:rPr>
              <a:t>tipicamente um segmento</a:t>
            </a:r>
          </a:p>
          <a:p>
            <a:pPr algn="ctr"/>
            <a:r>
              <a:rPr lang="en-US" sz="1900">
                <a:latin typeface="Trebuchet MS" charset="0"/>
              </a:rPr>
              <a:t>TCP ou UDP)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757488" y="2103438"/>
            <a:ext cx="23320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16-bit identifier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2851150" y="3559175"/>
            <a:ext cx="4281488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2851150" y="4035425"/>
            <a:ext cx="4281488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461000" y="2492375"/>
            <a:ext cx="12525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rebuchet MS" charset="0"/>
              </a:rPr>
              <a:t>Internet</a:t>
            </a:r>
          </a:p>
          <a:p>
            <a:pPr algn="ctr"/>
            <a:r>
              <a:rPr lang="en-US">
                <a:latin typeface="Trebuchet MS" charset="0"/>
              </a:rPr>
              <a:t> checksum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2895600" y="2463800"/>
            <a:ext cx="936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rebuchet MS" charset="0"/>
              </a:rPr>
              <a:t>time to</a:t>
            </a:r>
          </a:p>
          <a:p>
            <a:pPr algn="ctr"/>
            <a:r>
              <a:rPr lang="en-US">
                <a:latin typeface="Trebuchet MS" charset="0"/>
              </a:rPr>
              <a:t>live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289300" y="3157538"/>
            <a:ext cx="3321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32 bit endereço IP de origem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-82550" y="906463"/>
            <a:ext cx="2603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versão do protocolo IP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227013" y="1454150"/>
            <a:ext cx="228917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tamanho do header</a:t>
            </a:r>
          </a:p>
          <a:p>
            <a:pPr algn="r"/>
            <a:r>
              <a:rPr lang="en-US" sz="1900">
                <a:latin typeface="Trebuchet MS" charset="0"/>
              </a:rPr>
              <a:t> (bytes)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01625" y="2454275"/>
            <a:ext cx="231298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número máximo</a:t>
            </a:r>
          </a:p>
          <a:p>
            <a:pPr algn="r"/>
            <a:r>
              <a:rPr lang="en-US" sz="1900">
                <a:latin typeface="Trebuchet MS" charset="0"/>
              </a:rPr>
              <a:t> de saltos</a:t>
            </a:r>
          </a:p>
          <a:p>
            <a:pPr algn="r"/>
            <a:r>
              <a:rPr lang="en-US" sz="1900">
                <a:latin typeface="Trebuchet MS" charset="0"/>
              </a:rPr>
              <a:t>(decrementado em </a:t>
            </a:r>
          </a:p>
          <a:p>
            <a:pPr algn="r"/>
            <a:r>
              <a:rPr lang="en-US" sz="1900">
                <a:latin typeface="Trebuchet MS" charset="0"/>
              </a:rPr>
              <a:t>cada roteador)</a:t>
            </a: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2409825" y="1247775"/>
            <a:ext cx="573088" cy="461963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2441575" y="1804988"/>
            <a:ext cx="979488" cy="147637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7445375" y="2025650"/>
            <a:ext cx="18034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para</a:t>
            </a:r>
          </a:p>
          <a:p>
            <a:r>
              <a:rPr lang="en-US" sz="1900">
                <a:latin typeface="Trebuchet MS" charset="0"/>
              </a:rPr>
              <a:t>fragmentação/</a:t>
            </a:r>
          </a:p>
          <a:p>
            <a:r>
              <a:rPr lang="en-US" sz="1900">
                <a:latin typeface="Trebuchet MS" charset="0"/>
              </a:rPr>
              <a:t>remontagem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7254875" y="1025525"/>
            <a:ext cx="2611438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rebuchet MS" charset="0"/>
              </a:rPr>
              <a:t>tamanho total</a:t>
            </a:r>
          </a:p>
          <a:p>
            <a:r>
              <a:rPr lang="en-US" sz="1900">
                <a:latin typeface="Trebuchet MS" charset="0"/>
              </a:rPr>
              <a:t>do datagrama </a:t>
            </a:r>
          </a:p>
          <a:p>
            <a:r>
              <a:rPr lang="en-US" sz="1900">
                <a:latin typeface="Trebuchet MS" charset="0"/>
              </a:rPr>
              <a:t>(bytes)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9050" y="3730625"/>
            <a:ext cx="262255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>
                <a:latin typeface="Trebuchet MS" charset="0"/>
              </a:rPr>
              <a:t>protocolo da camada</a:t>
            </a:r>
          </a:p>
          <a:p>
            <a:pPr algn="r"/>
            <a:r>
              <a:rPr lang="en-US" sz="1900">
                <a:latin typeface="Trebuchet MS" charset="0"/>
              </a:rPr>
              <a:t>superior com dados no</a:t>
            </a:r>
          </a:p>
          <a:p>
            <a:pPr algn="r"/>
            <a:r>
              <a:rPr lang="en-US" sz="1900">
                <a:latin typeface="Trebuchet MS" charset="0"/>
              </a:rPr>
              <a:t>datagrama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2565400" y="2790825"/>
            <a:ext cx="1589088" cy="112395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>
            <a:off x="5360988" y="2305050"/>
            <a:ext cx="2208212" cy="19050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6858000" y="1438275"/>
            <a:ext cx="690563" cy="409575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3270250" y="1449388"/>
            <a:ext cx="79851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head.</a:t>
            </a:r>
          </a:p>
          <a:p>
            <a:pPr algn="ctr"/>
            <a:r>
              <a:rPr lang="en-US" sz="1900">
                <a:latin typeface="Trebuchet MS" charset="0"/>
              </a:rPr>
              <a:t>len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003675" y="1439863"/>
            <a:ext cx="9572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type of</a:t>
            </a:r>
          </a:p>
          <a:p>
            <a:pPr algn="ctr"/>
            <a:r>
              <a:rPr lang="en-US" sz="1900">
                <a:latin typeface="Trebuchet MS" charset="0"/>
              </a:rPr>
              <a:t>service</a:t>
            </a: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 flipV="1">
            <a:off x="3990975" y="1547813"/>
            <a:ext cx="0" cy="506412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H="1" flipV="1">
            <a:off x="3324225" y="1557338"/>
            <a:ext cx="0" cy="506412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15938" y="2022475"/>
            <a:ext cx="20526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classe de serviço </a:t>
            </a:r>
            <a:endParaRPr lang="en-US" sz="1000">
              <a:latin typeface="Times New Roman" charset="0"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2462213" y="1819275"/>
            <a:ext cx="1660525" cy="414338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 flipV="1">
            <a:off x="4960938" y="2066925"/>
            <a:ext cx="0" cy="5064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4800600" y="2093913"/>
            <a:ext cx="8350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flgs</a:t>
            </a: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H="1" flipV="1">
            <a:off x="5465763" y="2057400"/>
            <a:ext cx="0" cy="5064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5511800" y="1960563"/>
            <a:ext cx="154781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fragment</a:t>
            </a:r>
          </a:p>
          <a:p>
            <a:pPr algn="ctr"/>
            <a:r>
              <a:rPr lang="en-US" sz="1900">
                <a:latin typeface="Trebuchet MS" charset="0"/>
              </a:rPr>
              <a:t> offset</a:t>
            </a: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 flipV="1">
            <a:off x="6837363" y="2200275"/>
            <a:ext cx="711200" cy="11430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H="1">
            <a:off x="4803775" y="2314575"/>
            <a:ext cx="2724150" cy="57150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2851150" y="2568575"/>
            <a:ext cx="4281488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 flipH="1" flipV="1">
            <a:off x="4960938" y="2571750"/>
            <a:ext cx="0" cy="5064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V="1">
            <a:off x="2830513" y="3082925"/>
            <a:ext cx="4281487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4032250" y="2454275"/>
            <a:ext cx="81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rebuchet MS" charset="0"/>
              </a:rPr>
              <a:t>proto-</a:t>
            </a:r>
          </a:p>
          <a:p>
            <a:pPr algn="ctr"/>
            <a:r>
              <a:rPr lang="en-US">
                <a:latin typeface="Trebuchet MS" charset="0"/>
              </a:rPr>
              <a:t>colo</a:t>
            </a: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H="1" flipV="1">
            <a:off x="3929063" y="2581275"/>
            <a:ext cx="0" cy="5064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2544763" y="2757488"/>
            <a:ext cx="598487" cy="90487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3313113" y="3595688"/>
            <a:ext cx="3365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32 bit endereço IP de destino</a:t>
            </a: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 flipV="1">
            <a:off x="2851150" y="4483100"/>
            <a:ext cx="4281488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3824288" y="4062413"/>
            <a:ext cx="2251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Trebuchet MS" charset="0"/>
              </a:rPr>
              <a:t>Opções (se houver)</a:t>
            </a:r>
          </a:p>
        </p:txBody>
      </p: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7342188" y="4035425"/>
            <a:ext cx="220821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latin typeface="Trebuchet MS" charset="0"/>
              </a:rPr>
              <a:t>Ex.: </a:t>
            </a:r>
            <a:r>
              <a:rPr lang="en-US" sz="1900" dirty="0" err="1">
                <a:latin typeface="Trebuchet MS" charset="0"/>
              </a:rPr>
              <a:t>marca</a:t>
            </a:r>
            <a:r>
              <a:rPr lang="en-US" sz="1900" dirty="0">
                <a:latin typeface="Trebuchet MS" charset="0"/>
              </a:rPr>
              <a:t> de tempo, </a:t>
            </a:r>
            <a:r>
              <a:rPr lang="en-US" sz="1900" dirty="0" err="1">
                <a:latin typeface="Trebuchet MS" charset="0"/>
              </a:rPr>
              <a:t>registro</a:t>
            </a:r>
            <a:endParaRPr lang="en-US" sz="1900" dirty="0">
              <a:latin typeface="Trebuchet MS" charset="0"/>
            </a:endParaRPr>
          </a:p>
          <a:p>
            <a:r>
              <a:rPr lang="en-US" sz="1900" dirty="0">
                <a:latin typeface="Trebuchet MS" charset="0"/>
              </a:rPr>
              <a:t>de </a:t>
            </a:r>
            <a:r>
              <a:rPr lang="en-US" sz="1900" dirty="0" err="1">
                <a:latin typeface="Trebuchet MS" charset="0"/>
              </a:rPr>
              <a:t>rota</a:t>
            </a:r>
            <a:r>
              <a:rPr lang="en-US" sz="1900" dirty="0">
                <a:latin typeface="Trebuchet MS" charset="0"/>
              </a:rPr>
              <a:t>, </a:t>
            </a:r>
            <a:r>
              <a:rPr lang="en-US" sz="1900" dirty="0" err="1">
                <a:latin typeface="Trebuchet MS" charset="0"/>
              </a:rPr>
              <a:t>lista</a:t>
            </a:r>
            <a:r>
              <a:rPr lang="en-US" sz="1900" dirty="0">
                <a:latin typeface="Trebuchet MS" charset="0"/>
              </a:rPr>
              <a:t> de </a:t>
            </a:r>
            <a:r>
              <a:rPr lang="en-US" sz="1900" dirty="0" err="1">
                <a:latin typeface="Trebuchet MS" charset="0"/>
              </a:rPr>
              <a:t>roteadores</a:t>
            </a:r>
            <a:r>
              <a:rPr lang="en-US" sz="1900" dirty="0">
                <a:latin typeface="Trebuchet MS" charset="0"/>
              </a:rPr>
              <a:t> a </a:t>
            </a:r>
            <a:r>
              <a:rPr lang="en-US" sz="1900" dirty="0" err="1">
                <a:latin typeface="Trebuchet MS" charset="0"/>
              </a:rPr>
              <a:t>visitar</a:t>
            </a:r>
            <a:endParaRPr lang="en-US" sz="1900" dirty="0">
              <a:latin typeface="Trebuchet MS" charset="0"/>
            </a:endParaRPr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 flipH="1">
            <a:off x="6516688" y="4267200"/>
            <a:ext cx="887412" cy="9525"/>
          </a:xfrm>
          <a:prstGeom prst="line">
            <a:avLst/>
          </a:prstGeom>
          <a:noFill/>
          <a:ln w="25400">
            <a:solidFill>
              <a:srgbClr val="FF810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Rectangle 56"/>
          <p:cNvSpPr>
            <a:spLocks noChangeArrowheads="1"/>
          </p:cNvSpPr>
          <p:nvPr/>
        </p:nvSpPr>
        <p:spPr bwMode="auto">
          <a:xfrm>
            <a:off x="762000" y="174625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838200" indent="-838200">
              <a:buFont typeface="Times" charset="0"/>
              <a:buNone/>
            </a:pPr>
            <a:r>
              <a:rPr lang="en-US" sz="3600">
                <a:solidFill>
                  <a:schemeClr val="bg1"/>
                </a:solidFill>
                <a:latin typeface="Kabel Bk BT" pitchFamily="34" charset="0"/>
              </a:rPr>
              <a:t>Formato do datagrama IP</a:t>
            </a:r>
            <a:endParaRPr lang="en-US" sz="3600">
              <a:solidFill>
                <a:schemeClr val="accent2"/>
              </a:solidFill>
              <a:latin typeface="Kabel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0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Pilha dupla e tradução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612900"/>
            <a:ext cx="7237413" cy="4113213"/>
          </a:xfrm>
        </p:spPr>
        <p:txBody>
          <a:bodyPr/>
          <a:lstStyle/>
          <a:p>
            <a:r>
              <a:rPr lang="en-US" dirty="0" err="1"/>
              <a:t>Pilha</a:t>
            </a:r>
            <a:r>
              <a:rPr lang="en-US" dirty="0"/>
              <a:t> </a:t>
            </a:r>
            <a:r>
              <a:rPr lang="en-US" dirty="0" err="1"/>
              <a:t>dupla</a:t>
            </a:r>
            <a:r>
              <a:rPr lang="en-US" dirty="0"/>
              <a:t>: </a:t>
            </a:r>
            <a:r>
              <a:rPr lang="en-US" dirty="0" err="1"/>
              <a:t>Uso</a:t>
            </a:r>
            <a:r>
              <a:rPr lang="en-US" dirty="0"/>
              <a:t> de IPv4 </a:t>
            </a:r>
            <a:r>
              <a:rPr lang="en-US" dirty="0" err="1"/>
              <a:t>ou</a:t>
            </a:r>
            <a:r>
              <a:rPr lang="en-US" dirty="0"/>
              <a:t> IPv6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DNS</a:t>
            </a:r>
          </a:p>
          <a:p>
            <a:r>
              <a:rPr lang="en-US" dirty="0" err="1"/>
              <a:t>Tradução</a:t>
            </a:r>
            <a:r>
              <a:rPr lang="en-US" dirty="0"/>
              <a:t>: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b="1" dirty="0" err="1"/>
              <a:t>imperfeita</a:t>
            </a:r>
            <a:r>
              <a:rPr lang="en-US" dirty="0"/>
              <a:t>!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4163" y="3500438"/>
            <a:ext cx="6046787" cy="3298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8163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6-to-4 e 4-to-6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905000"/>
            <a:ext cx="7237413" cy="44323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Mecanismos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traduzir</a:t>
            </a:r>
            <a:r>
              <a:rPr lang="en-US" dirty="0"/>
              <a:t> de ipv6 </a:t>
            </a:r>
            <a:r>
              <a:rPr lang="en-US" dirty="0" err="1"/>
              <a:t>para</a:t>
            </a:r>
            <a:r>
              <a:rPr lang="en-US" dirty="0"/>
              <a:t> ipv4 e de ipv4 </a:t>
            </a:r>
            <a:r>
              <a:rPr lang="en-US" dirty="0" err="1"/>
              <a:t>para</a:t>
            </a:r>
            <a:r>
              <a:rPr lang="en-US" dirty="0"/>
              <a:t> ipv6.</a:t>
            </a:r>
          </a:p>
          <a:p>
            <a:endParaRPr lang="en-US" dirty="0"/>
          </a:p>
          <a:p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Acesso</a:t>
            </a:r>
            <a:r>
              <a:rPr lang="en-US" dirty="0"/>
              <a:t> a sites IPv4 via IPv6 com </a:t>
            </a:r>
            <a:r>
              <a:rPr lang="en-US" dirty="0" err="1"/>
              <a:t>tradução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endParaRPr lang="en-US" dirty="0"/>
          </a:p>
          <a:p>
            <a:pPr lvl="2"/>
            <a:r>
              <a:rPr lang="en-US" dirty="0"/>
              <a:t>http://www.dcc.ufmg.br</a:t>
            </a:r>
            <a:r>
              <a:rPr lang="en-US" dirty="0">
                <a:solidFill>
                  <a:srgbClr val="FF0000"/>
                </a:solidFill>
              </a:rPr>
              <a:t>.ipv4.sixxs.org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Acesso</a:t>
            </a:r>
            <a:r>
              <a:rPr lang="en-US" dirty="0"/>
              <a:t> IPv6 via ipv4 </a:t>
            </a:r>
            <a:r>
              <a:rPr lang="en-US" dirty="0" err="1"/>
              <a:t>na</a:t>
            </a:r>
            <a:r>
              <a:rPr lang="en-US" dirty="0"/>
              <a:t> Web:</a:t>
            </a:r>
          </a:p>
          <a:p>
            <a:pPr lvl="2"/>
            <a:r>
              <a:rPr lang="en-US" dirty="0"/>
              <a:t>http://ipv6to4.com/</a:t>
            </a:r>
          </a:p>
        </p:txBody>
      </p:sp>
    </p:spTree>
    <p:extLst>
      <p:ext uri="{BB962C8B-B14F-4D97-AF65-F5344CB8AC3E}">
        <p14:creationId xmlns:p14="http://schemas.microsoft.com/office/powerpoint/2010/main" val="3254753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IPv6: estado atual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Quase 20 anos que foi definido, ainda possui </a:t>
            </a:r>
            <a:r>
              <a:rPr lang="pt-BR" i="1" dirty="0" err="1"/>
              <a:t>market</a:t>
            </a:r>
            <a:r>
              <a:rPr lang="pt-BR" i="1" dirty="0"/>
              <a:t> </a:t>
            </a:r>
            <a:r>
              <a:rPr lang="pt-BR" i="1" dirty="0" err="1"/>
              <a:t>share</a:t>
            </a:r>
            <a:r>
              <a:rPr lang="pt-BR" i="1" dirty="0"/>
              <a:t> </a:t>
            </a:r>
            <a:r>
              <a:rPr lang="pt-BR" dirty="0"/>
              <a:t>pequeno</a:t>
            </a:r>
          </a:p>
          <a:p>
            <a:pPr lvl="1"/>
            <a:r>
              <a:rPr lang="pt-BR" dirty="0"/>
              <a:t>Poucos sites e serviços rodando em IPv6</a:t>
            </a:r>
          </a:p>
          <a:p>
            <a:pPr lvl="1"/>
            <a:r>
              <a:rPr lang="pt-BR" dirty="0"/>
              <a:t>Suporte nos </a:t>
            </a:r>
            <a:r>
              <a:rPr lang="pt-BR" dirty="0" err="1"/>
              <a:t>SOs</a:t>
            </a:r>
            <a:r>
              <a:rPr lang="pt-BR" dirty="0"/>
              <a:t> ainda incompleto</a:t>
            </a:r>
          </a:p>
          <a:p>
            <a:pPr lvl="1"/>
            <a:r>
              <a:rPr lang="pt-BR" dirty="0"/>
              <a:t>Suporte quase onipresente em equipamentos de rede novos</a:t>
            </a:r>
          </a:p>
          <a:p>
            <a:pPr lvl="1"/>
            <a:endParaRPr lang="pt-BR" dirty="0"/>
          </a:p>
          <a:p>
            <a:r>
              <a:rPr lang="pt-BR" dirty="0"/>
              <a:t>Grande resistência para a adoção</a:t>
            </a:r>
          </a:p>
          <a:p>
            <a:pPr lvl="1"/>
            <a:r>
              <a:rPr lang="pt-BR" dirty="0"/>
              <a:t>Custo de </a:t>
            </a:r>
            <a:r>
              <a:rPr lang="pt-BR" dirty="0" err="1"/>
              <a:t>reconfigurar</a:t>
            </a:r>
            <a:r>
              <a:rPr lang="pt-BR" dirty="0"/>
              <a:t> as redes</a:t>
            </a:r>
          </a:p>
          <a:p>
            <a:pPr lvl="1"/>
            <a:r>
              <a:rPr lang="pt-BR" dirty="0"/>
              <a:t>Compra de novos equipamentos</a:t>
            </a:r>
          </a:p>
          <a:p>
            <a:pPr lvl="1"/>
            <a:r>
              <a:rPr lang="pt-BR" dirty="0"/>
              <a:t>Porque consertar algo que funciona (aos trancos e barrancos)?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1937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IPv6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IPv6: </a:t>
            </a:r>
            <a:r>
              <a:rPr lang="en-US" dirty="0">
                <a:hlinkClick r:id="rId2"/>
              </a:rPr>
              <a:t>http://ipv6.br/videos/</a:t>
            </a:r>
            <a:r>
              <a:rPr lang="en-US" dirty="0"/>
              <a:t> </a:t>
            </a:r>
          </a:p>
          <a:p>
            <a:r>
              <a:rPr lang="en-US" dirty="0" err="1"/>
              <a:t>Apostilas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IPv6: </a:t>
            </a:r>
            <a:r>
              <a:rPr lang="en-US" dirty="0">
                <a:hlinkClick r:id="rId3"/>
              </a:rPr>
              <a:t>http://ipv6.br/download/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Estatísticas</a:t>
            </a:r>
            <a:r>
              <a:rPr lang="en-US" dirty="0"/>
              <a:t> do Google de </a:t>
            </a:r>
            <a:r>
              <a:rPr lang="en-US" dirty="0" err="1"/>
              <a:t>adoção</a:t>
            </a:r>
            <a:r>
              <a:rPr lang="en-US" dirty="0"/>
              <a:t> de IPv6: </a:t>
            </a:r>
            <a:r>
              <a:rPr lang="en-US" dirty="0">
                <a:hlinkClick r:id="rId4"/>
              </a:rPr>
              <a:t>https://www.google.com/intl/en/ipv6/statistics.html#tab=per-country-ipv6-adoption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87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Fragmentação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podem ter tamanhos diferentes de quadro máximo:</a:t>
            </a:r>
          </a:p>
          <a:p>
            <a:pPr lvl="1"/>
            <a:r>
              <a:rPr lang="pt-BR" dirty="0"/>
              <a:t>Ethernet: 1500 bytes</a:t>
            </a:r>
          </a:p>
          <a:p>
            <a:pPr lvl="1"/>
            <a:r>
              <a:rPr lang="pt-BR" dirty="0"/>
              <a:t>ATM: 48 bytes</a:t>
            </a:r>
          </a:p>
          <a:p>
            <a:pPr lvl="1"/>
            <a:endParaRPr lang="pt-BR" dirty="0"/>
          </a:p>
          <a:p>
            <a:r>
              <a:rPr lang="pt-BR" dirty="0"/>
              <a:t>Como transmitir um quadro Ethernet em uma rede ATM?</a:t>
            </a:r>
          </a:p>
        </p:txBody>
      </p:sp>
    </p:spTree>
    <p:extLst>
      <p:ext uri="{BB962C8B-B14F-4D97-AF65-F5344CB8AC3E}">
        <p14:creationId xmlns:p14="http://schemas.microsoft.com/office/powerpoint/2010/main" val="29645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Fragmentação</a:t>
            </a:r>
          </a:p>
        </p:txBody>
      </p:sp>
      <p:pic>
        <p:nvPicPr>
          <p:cNvPr id="4" name="Picture 5" descr="5-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2155825"/>
            <a:ext cx="7840662" cy="4157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4522481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 Proposta AG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M0-Apresentação do Curso</Template>
  <TotalTime>1777</TotalTime>
  <Words>2942</Words>
  <Application>Microsoft Macintosh PowerPoint</Application>
  <PresentationFormat>Apresentação na tela (4:3)</PresentationFormat>
  <Paragraphs>633</Paragraphs>
  <Slides>73</Slides>
  <Notes>0</Notes>
  <HiddenSlides>6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73</vt:i4>
      </vt:variant>
    </vt:vector>
  </HeadingPairs>
  <TitlesOfParts>
    <vt:vector size="83" baseType="lpstr">
      <vt:lpstr>Arial</vt:lpstr>
      <vt:lpstr>Calibri</vt:lpstr>
      <vt:lpstr>Kabel Bk BT</vt:lpstr>
      <vt:lpstr>Times</vt:lpstr>
      <vt:lpstr>Times New Roman</vt:lpstr>
      <vt:lpstr>Trebuchet MS</vt:lpstr>
      <vt:lpstr>ZapfDingbats</vt:lpstr>
      <vt:lpstr>Apresentacao Proposta AG</vt:lpstr>
      <vt:lpstr>Document</vt:lpstr>
      <vt:lpstr>Clip</vt:lpstr>
      <vt:lpstr>Camada de rede (inter-redes) – redes IP Capítulos 3 e 4</vt:lpstr>
      <vt:lpstr>Onde estamos?</vt:lpstr>
      <vt:lpstr>Internet – Um produto da guerra fria</vt:lpstr>
      <vt:lpstr>Redes IP</vt:lpstr>
      <vt:lpstr>Apresentação do PowerPoint</vt:lpstr>
      <vt:lpstr>IP = Internet Protocol</vt:lpstr>
      <vt:lpstr>Apresentação do PowerPoint</vt:lpstr>
      <vt:lpstr>Fragmentação</vt:lpstr>
      <vt:lpstr>Fragmentação</vt:lpstr>
      <vt:lpstr>Apresentação do PowerPoint</vt:lpstr>
      <vt:lpstr>Pergunta</vt:lpstr>
      <vt:lpstr>Fragmentação</vt:lpstr>
      <vt:lpstr>Fragmentação e remontagem</vt:lpstr>
      <vt:lpstr>Endereços</vt:lpstr>
      <vt:lpstr>Sub-redes</vt:lpstr>
      <vt:lpstr>Alocação hierárquica</vt:lpstr>
      <vt:lpstr>Sub-redes</vt:lpstr>
      <vt:lpstr>Endereços especiais</vt:lpstr>
      <vt:lpstr>Encontrando as informações da rede</vt:lpstr>
      <vt:lpstr>Passo 1: Converta para binário</vt:lpstr>
      <vt:lpstr>Passo 2: Encontre o prefixo da sub-rede</vt:lpstr>
      <vt:lpstr>Passo 2: Bits que identificam computadores</vt:lpstr>
      <vt:lpstr>Passo 3: Primeiro e último endereço de host</vt:lpstr>
      <vt:lpstr>Passo 4: Número de computadores por sub-rede</vt:lpstr>
      <vt:lpstr>CIDR: Dividindo uma rede em sub-redes</vt:lpstr>
      <vt:lpstr>Solução:</vt:lpstr>
      <vt:lpstr>Exercício</vt:lpstr>
      <vt:lpstr>Solução</vt:lpstr>
      <vt:lpstr>Exercício</vt:lpstr>
      <vt:lpstr>Solução</vt:lpstr>
      <vt:lpstr>Exercício (para entregar)</vt:lpstr>
      <vt:lpstr>Sub-redes</vt:lpstr>
      <vt:lpstr>Agregação de sub-redes</vt:lpstr>
      <vt:lpstr>Casamento pelo prefixo mais longo</vt:lpstr>
      <vt:lpstr>Roteamento IP</vt:lpstr>
      <vt:lpstr>Roteamento IP</vt:lpstr>
      <vt:lpstr>OSPF</vt:lpstr>
      <vt:lpstr>Transmitindo dados na rede</vt:lpstr>
      <vt:lpstr>ICMP – Internet control Message Protocol</vt:lpstr>
      <vt:lpstr>Traceroute e ICMP</vt:lpstr>
      <vt:lpstr>ICMP - Traceroute</vt:lpstr>
      <vt:lpstr>ICMP– Descoberta de MTU</vt:lpstr>
      <vt:lpstr>Diagnosticando problemas em uma rede IP</vt:lpstr>
      <vt:lpstr>Descoberta de endereços IP</vt:lpstr>
      <vt:lpstr>DHCP</vt:lpstr>
      <vt:lpstr>IPv4: esgotamento</vt:lpstr>
      <vt:lpstr>Alocação de /8s</vt:lpstr>
      <vt:lpstr>Solução porca: NAT</vt:lpstr>
      <vt:lpstr>NAT</vt:lpstr>
      <vt:lpstr>NAT</vt:lpstr>
      <vt:lpstr>NAT – Observação importante</vt:lpstr>
      <vt:lpstr>NAT – Observação importante</vt:lpstr>
      <vt:lpstr>NAT - problemas</vt:lpstr>
      <vt:lpstr>NAT e esgotamento de IPs</vt:lpstr>
      <vt:lpstr>Apresentação do PowerPoint</vt:lpstr>
      <vt:lpstr>Solução: IPv6</vt:lpstr>
      <vt:lpstr>Esgotamento do IPv6</vt:lpstr>
      <vt:lpstr>Endereços IPv6</vt:lpstr>
      <vt:lpstr>Prefixos IPv6</vt:lpstr>
      <vt:lpstr>IPv6 e broadcast</vt:lpstr>
      <vt:lpstr>Limites de zonas</vt:lpstr>
      <vt:lpstr>Usuários domésticos terão sua própria rede…</vt:lpstr>
      <vt:lpstr>Apresentação do PowerPoint</vt:lpstr>
      <vt:lpstr>Auto-configuração</vt:lpstr>
      <vt:lpstr>Auto-configuração</vt:lpstr>
      <vt:lpstr>Cabeçalho IPv6</vt:lpstr>
      <vt:lpstr>Extension headers</vt:lpstr>
      <vt:lpstr>Coexistência com IPv4</vt:lpstr>
      <vt:lpstr>Tunelamento</vt:lpstr>
      <vt:lpstr>Pilha dupla e tradução</vt:lpstr>
      <vt:lpstr>6-to-4 e 4-to-6</vt:lpstr>
      <vt:lpstr>IPv6: estado atual </vt:lpstr>
      <vt:lpstr>Mais informações sobre IPv6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Camada de rede (inter-redes)</dc:title>
  <dc:creator>Daniel Macedo</dc:creator>
  <cp:lastModifiedBy>damacedo</cp:lastModifiedBy>
  <cp:revision>158</cp:revision>
  <cp:lastPrinted>2012-06-12T18:24:59Z</cp:lastPrinted>
  <dcterms:created xsi:type="dcterms:W3CDTF">2010-11-04T18:15:01Z</dcterms:created>
  <dcterms:modified xsi:type="dcterms:W3CDTF">2021-01-07T11:40:23Z</dcterms:modified>
</cp:coreProperties>
</file>